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3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4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6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8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0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5" r:id="rId16"/>
    <p:sldId id="276" r:id="rId17"/>
    <p:sldId id="273" r:id="rId18"/>
    <p:sldId id="274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909"/>
    <a:srgbClr val="006A6A"/>
    <a:srgbClr val="26BCCC"/>
    <a:srgbClr val="FFFFFF"/>
    <a:srgbClr val="92DAD7"/>
    <a:srgbClr val="7EBCC8"/>
    <a:srgbClr val="5BD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5789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6DDA542-A6CA-4679-8510-A93388BB1E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F0345-FFAA-4A24-ADBE-7EA70AF87A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3615A-45AC-4EF3-8E63-866E36EDC660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DB709DB5-2715-46ED-BF28-865F1DAC6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F3506932-BABD-4EA2-A4E2-17D09B266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6B9C0F-71B3-40BE-AB49-C4F1443CA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B36E51-5F61-4B80-9111-CA70BD131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097E-F662-4EE4-9309-295FBBD8CED7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080C3-1819-4CBE-AB1D-4385870B5E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162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91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04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080C3-1819-4CBE-AB1D-4385870B5E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36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7B80-5D68-E3AC-193E-5583E352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48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6B14-0424-C93B-F1B6-A05B3653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34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79651-CDD2-BE72-0329-C6CAB62D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88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0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8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88C8-CC50-1A36-2399-31031D2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4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12E56-42E1-416A-94F3-915D8A850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7B9DB7-B784-4961-B020-026EDE28D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05EF49-332B-4121-901E-F134C8E0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100890-6147-4A25-9FCB-01C33F88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FA7C0-3A67-45D0-863F-33CD15CF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57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F87EA-F62A-485D-B1EB-6F538F2F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D4C2B5-904F-41D0-8B8A-472CF90F5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DB7964-4C12-47AE-95D8-2D44DDF4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316872-35F2-4537-AE30-331BE5A8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F1806-E33C-4BBE-BF8A-DFE4A656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016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93ADDE-4807-49F3-81A4-FEFEE4B12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4416C0-22E9-45ED-A044-AF77421EB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AA3F1D-2005-4F4A-A77D-DC866805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431B5D-8371-4CF8-8184-6FAEA350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C21B1-69AE-4B12-94F3-3FAAE30F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19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56A80-2162-46DB-9D35-687013E7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B85802-FB1E-4F7B-9E58-9BFB7D4F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36E1E-AAC4-4B0E-81F1-12407A91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4F37A8-CA85-4E6F-92D4-E8FFD430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6AC29F-C925-4C9E-A7AA-7EEA120B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572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7A30-93F1-4742-8541-5C731227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30A2AC-1A48-4EA4-ACC3-65AAE6EE8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984271-7916-4280-99D2-22BABBCA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821B96-7781-4E7D-94F5-E4764E7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92F6F-FCA1-400F-8BD3-1FC9C3A4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745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45BA7-4854-4483-B996-31A72DEC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0AB7C0-E4D3-4133-94A3-C4B24F8FE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9F514C-3FA5-4033-805C-49C0D29A9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94CE3-A6DB-492A-81A8-B2A6DFB9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E09AFD-7362-457A-B97B-F65D6C24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4DC745-46E9-4B55-B9D8-E8392DC5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347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62E4A-3E29-488B-9D09-598312A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DC911-2D08-44AC-B020-8D117110D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B511C4-6A90-4C65-A591-1D916A17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BDE80C-37A8-4B8A-98D5-ADDE7C185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0B3BAFC-B337-47D3-BD68-5929B9175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1FC0B0-341F-4104-BFF7-9CBE1874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5CFB78-CAB0-43E0-8600-7CBC09C4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0944CF-985D-493B-8A91-AFDE2BA2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74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A7D95-6867-4995-9305-E34819B4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27302D-79E6-45E3-9E7F-F5F3A61D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583E94-C24A-4351-AA54-8537A7F2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E64BAB-10C0-441D-B7AA-09572841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3243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754A20-97C4-4D62-B846-B24B63F8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DE34DA-4B74-4D54-8F19-EB522B97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A9FAE0-97F0-4CC3-A034-21B21D8C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40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07CF3-B8B1-41EF-BBED-1186000C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495D57-F7CB-4947-9E41-CEAAECBF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38EA6D-7DEE-4EF2-B0F8-23B05C65D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32EDA2-103D-4F9B-A58E-106CFB1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6A5F13-E703-4AA1-80D3-07E5E8CC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049B7F-4690-4267-BF68-F3D4CADC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77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E766D-78DF-49D7-954B-4BF094C2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6CC1AB-7BE9-47F5-BEC5-060C04ACE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FE8F17-D4B4-4617-85E5-F4C3B3C6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C15DC0-7E6D-465F-A9D1-214DDD1C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9CE675-DF27-480C-AB73-4747AE39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D3CB5-C360-49BA-928C-7B38E5ED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02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729568-AE4E-4E79-B0A1-5C35838D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F7FD5-3192-4C1E-A6F6-0BA37D64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7CEED3-6D99-43A7-B8CA-97D94802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FBE5-84F1-42A5-A6D6-279506F35B86}" type="datetimeFigureOut">
              <a:rPr lang="es-MX" smtClean="0"/>
              <a:t>24/11/2025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362EDF-F196-4E5F-8A14-77B6ABBD4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D893C0-59B6-48B6-AB02-4E138B34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80E06-FE24-4345-B1C1-D93DBBA947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015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8.png"/><Relationship Id="rId26" Type="http://schemas.openxmlformats.org/officeDocument/2006/relationships/image" Target="../media/image143.png"/><Relationship Id="rId3" Type="http://schemas.openxmlformats.org/officeDocument/2006/relationships/tags" Target="../tags/tag159.xml"/><Relationship Id="rId21" Type="http://schemas.openxmlformats.org/officeDocument/2006/relationships/image" Target="../media/image138.png"/><Relationship Id="rId34" Type="http://schemas.openxmlformats.org/officeDocument/2006/relationships/image" Target="../media/image149.pn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notesSlide" Target="../notesSlides/notesSlide3.xml"/><Relationship Id="rId25" Type="http://schemas.openxmlformats.org/officeDocument/2006/relationships/image" Target="../media/image142.png"/><Relationship Id="rId33" Type="http://schemas.openxmlformats.org/officeDocument/2006/relationships/image" Target="../media/image119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141.png"/><Relationship Id="rId32" Type="http://schemas.openxmlformats.org/officeDocument/2006/relationships/image" Target="../media/image75.png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tags" Target="../tags/tag166.xml"/><Relationship Id="rId19" Type="http://schemas.openxmlformats.org/officeDocument/2006/relationships/image" Target="../media/image9.png"/><Relationship Id="rId31" Type="http://schemas.openxmlformats.org/officeDocument/2006/relationships/image" Target="../media/image148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5.png"/><Relationship Id="rId3" Type="http://schemas.openxmlformats.org/officeDocument/2006/relationships/tags" Target="../tags/tag174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53.png"/><Relationship Id="rId2" Type="http://schemas.openxmlformats.org/officeDocument/2006/relationships/tags" Target="../tags/tag173.xml"/><Relationship Id="rId16" Type="http://schemas.openxmlformats.org/officeDocument/2006/relationships/image" Target="../media/image156.png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2.png"/><Relationship Id="rId5" Type="http://schemas.openxmlformats.org/officeDocument/2006/relationships/tags" Target="../tags/tag176.xml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tags" Target="../tags/tag175.xml"/><Relationship Id="rId9" Type="http://schemas.openxmlformats.org/officeDocument/2006/relationships/image" Target="../media/image9.png"/><Relationship Id="rId1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image" Target="../media/image75.png"/><Relationship Id="rId26" Type="http://schemas.openxmlformats.org/officeDocument/2006/relationships/image" Target="../media/image163.png"/><Relationship Id="rId3" Type="http://schemas.openxmlformats.org/officeDocument/2006/relationships/tags" Target="../tags/tag179.xml"/><Relationship Id="rId21" Type="http://schemas.openxmlformats.org/officeDocument/2006/relationships/image" Target="../media/image158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image" Target="../media/image9.png"/><Relationship Id="rId25" Type="http://schemas.openxmlformats.org/officeDocument/2006/relationships/image" Target="../media/image162.png"/><Relationship Id="rId2" Type="http://schemas.openxmlformats.org/officeDocument/2006/relationships/tags" Target="../tags/tag178.xml"/><Relationship Id="rId16" Type="http://schemas.openxmlformats.org/officeDocument/2006/relationships/image" Target="../media/image8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1.png"/><Relationship Id="rId5" Type="http://schemas.openxmlformats.org/officeDocument/2006/relationships/tags" Target="../tags/tag181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tags" Target="../tags/tag186.xml"/><Relationship Id="rId19" Type="http://schemas.openxmlformats.org/officeDocument/2006/relationships/image" Target="../media/image154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8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tags" Target="../tags/tag192.xml"/><Relationship Id="rId21" Type="http://schemas.openxmlformats.org/officeDocument/2006/relationships/image" Target="../media/image173.png"/><Relationship Id="rId7" Type="http://schemas.openxmlformats.org/officeDocument/2006/relationships/tags" Target="../tags/tag196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2" Type="http://schemas.openxmlformats.org/officeDocument/2006/relationships/tags" Target="../tags/tag191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6.png"/><Relationship Id="rId5" Type="http://schemas.openxmlformats.org/officeDocument/2006/relationships/tags" Target="../tags/tag194.xml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tags" Target="../tags/tag199.xml"/><Relationship Id="rId19" Type="http://schemas.openxmlformats.org/officeDocument/2006/relationships/image" Target="../media/image171.png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image" Target="../media/image9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9.png"/><Relationship Id="rId17" Type="http://schemas.openxmlformats.org/officeDocument/2006/relationships/image" Target="../media/image183.png"/><Relationship Id="rId2" Type="http://schemas.openxmlformats.org/officeDocument/2006/relationships/tags" Target="../tags/tag201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8.png"/><Relationship Id="rId5" Type="http://schemas.openxmlformats.org/officeDocument/2006/relationships/tags" Target="../tags/tag204.xml"/><Relationship Id="rId15" Type="http://schemas.openxmlformats.org/officeDocument/2006/relationships/image" Target="../media/image181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185.png"/><Relationship Id="rId4" Type="http://schemas.openxmlformats.org/officeDocument/2006/relationships/tags" Target="../tags/tag20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179.png"/><Relationship Id="rId18" Type="http://schemas.openxmlformats.org/officeDocument/2006/relationships/image" Target="../media/image190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9.png"/><Relationship Id="rId17" Type="http://schemas.openxmlformats.org/officeDocument/2006/relationships/image" Target="../media/image189.png"/><Relationship Id="rId2" Type="http://schemas.openxmlformats.org/officeDocument/2006/relationships/tags" Target="../tags/tag209.xml"/><Relationship Id="rId16" Type="http://schemas.openxmlformats.org/officeDocument/2006/relationships/image" Target="../media/image188.pn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8.png"/><Relationship Id="rId5" Type="http://schemas.openxmlformats.org/officeDocument/2006/relationships/tags" Target="../tags/tag212.xml"/><Relationship Id="rId15" Type="http://schemas.openxmlformats.org/officeDocument/2006/relationships/image" Target="../media/image187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91.png"/><Relationship Id="rId4" Type="http://schemas.openxmlformats.org/officeDocument/2006/relationships/tags" Target="../tags/tag2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8.png"/><Relationship Id="rId18" Type="http://schemas.openxmlformats.org/officeDocument/2006/relationships/image" Target="../media/image193.png"/><Relationship Id="rId3" Type="http://schemas.openxmlformats.org/officeDocument/2006/relationships/tags" Target="../tags/tag218.xml"/><Relationship Id="rId21" Type="http://schemas.openxmlformats.org/officeDocument/2006/relationships/image" Target="../media/image196.png"/><Relationship Id="rId7" Type="http://schemas.openxmlformats.org/officeDocument/2006/relationships/tags" Target="../tags/tag222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192.png"/><Relationship Id="rId2" Type="http://schemas.openxmlformats.org/officeDocument/2006/relationships/tags" Target="../tags/tag217.xml"/><Relationship Id="rId16" Type="http://schemas.openxmlformats.org/officeDocument/2006/relationships/image" Target="../media/image180.png"/><Relationship Id="rId20" Type="http://schemas.openxmlformats.org/officeDocument/2006/relationships/image" Target="../media/image195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20.xml"/><Relationship Id="rId15" Type="http://schemas.openxmlformats.org/officeDocument/2006/relationships/image" Target="../media/image179.png"/><Relationship Id="rId23" Type="http://schemas.openxmlformats.org/officeDocument/2006/relationships/image" Target="../media/image198.png"/><Relationship Id="rId10" Type="http://schemas.openxmlformats.org/officeDocument/2006/relationships/tags" Target="../tags/tag225.xml"/><Relationship Id="rId19" Type="http://schemas.openxmlformats.org/officeDocument/2006/relationships/image" Target="../media/image194.png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image" Target="../media/image9.png"/><Relationship Id="rId22" Type="http://schemas.openxmlformats.org/officeDocument/2006/relationships/image" Target="../media/image1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tags" Target="../tags/tag228.xml"/><Relationship Id="rId7" Type="http://schemas.openxmlformats.org/officeDocument/2006/relationships/image" Target="../media/image9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31.xml"/><Relationship Id="rId7" Type="http://schemas.openxmlformats.org/officeDocument/2006/relationships/image" Target="../media/image9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8.png"/><Relationship Id="rId11" Type="http://schemas.openxmlformats.org/officeDocument/2006/relationships/image" Target="../media/image204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image" Target="../media/image9.png"/><Relationship Id="rId39" Type="http://schemas.openxmlformats.org/officeDocument/2006/relationships/image" Target="../media/image40.png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image" Target="../media/image8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8.png"/><Relationship Id="rId18" Type="http://schemas.openxmlformats.org/officeDocument/2006/relationships/image" Target="../media/image52.png"/><Relationship Id="rId3" Type="http://schemas.openxmlformats.org/officeDocument/2006/relationships/tags" Target="../tags/tag47.xml"/><Relationship Id="rId21" Type="http://schemas.openxmlformats.org/officeDocument/2006/relationships/image" Target="../media/image55.png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" Type="http://schemas.openxmlformats.org/officeDocument/2006/relationships/tags" Target="../tags/tag46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7.png"/><Relationship Id="rId5" Type="http://schemas.openxmlformats.org/officeDocument/2006/relationships/tags" Target="../tags/tag49.xml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tags" Target="../tags/tag54.xml"/><Relationship Id="rId19" Type="http://schemas.openxmlformats.org/officeDocument/2006/relationships/image" Target="../media/image53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9.png"/><Relationship Id="rId2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9.png"/><Relationship Id="rId26" Type="http://schemas.openxmlformats.org/officeDocument/2006/relationships/image" Target="../media/image66.png"/><Relationship Id="rId3" Type="http://schemas.openxmlformats.org/officeDocument/2006/relationships/tags" Target="../tags/tag58.xml"/><Relationship Id="rId21" Type="http://schemas.openxmlformats.org/officeDocument/2006/relationships/image" Target="../media/image62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image" Target="../media/image58.png"/><Relationship Id="rId25" Type="http://schemas.openxmlformats.org/officeDocument/2006/relationships/image" Target="../media/image65.png"/><Relationship Id="rId2" Type="http://schemas.openxmlformats.org/officeDocument/2006/relationships/tags" Target="../tags/tag57.xml"/><Relationship Id="rId16" Type="http://schemas.openxmlformats.org/officeDocument/2006/relationships/image" Target="../media/image49.png"/><Relationship Id="rId20" Type="http://schemas.openxmlformats.org/officeDocument/2006/relationships/image" Target="../media/image61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64.png"/><Relationship Id="rId5" Type="http://schemas.openxmlformats.org/officeDocument/2006/relationships/tags" Target="../tags/tag60.xml"/><Relationship Id="rId15" Type="http://schemas.openxmlformats.org/officeDocument/2006/relationships/image" Target="../media/image9.png"/><Relationship Id="rId23" Type="http://schemas.openxmlformats.org/officeDocument/2006/relationships/image" Target="../media/image63.png"/><Relationship Id="rId10" Type="http://schemas.openxmlformats.org/officeDocument/2006/relationships/tags" Target="../tags/tag65.xml"/><Relationship Id="rId19" Type="http://schemas.openxmlformats.org/officeDocument/2006/relationships/image" Target="../media/image60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8.png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.png"/><Relationship Id="rId18" Type="http://schemas.openxmlformats.org/officeDocument/2006/relationships/image" Target="../media/image69.png"/><Relationship Id="rId3" Type="http://schemas.openxmlformats.org/officeDocument/2006/relationships/tags" Target="../tags/tag70.xml"/><Relationship Id="rId21" Type="http://schemas.openxmlformats.org/officeDocument/2006/relationships/image" Target="../media/image72.png"/><Relationship Id="rId7" Type="http://schemas.openxmlformats.org/officeDocument/2006/relationships/tags" Target="../tags/tag7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69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74.png"/><Relationship Id="rId5" Type="http://schemas.openxmlformats.org/officeDocument/2006/relationships/tags" Target="../tags/tag72.xml"/><Relationship Id="rId15" Type="http://schemas.openxmlformats.org/officeDocument/2006/relationships/image" Target="../media/image49.png"/><Relationship Id="rId23" Type="http://schemas.openxmlformats.org/officeDocument/2006/relationships/image" Target="../media/image7.png"/><Relationship Id="rId10" Type="http://schemas.openxmlformats.org/officeDocument/2006/relationships/tags" Target="../tags/tag77.xml"/><Relationship Id="rId19" Type="http://schemas.openxmlformats.org/officeDocument/2006/relationships/image" Target="../media/image70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9.png"/><Relationship Id="rId2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9" Type="http://schemas.openxmlformats.org/officeDocument/2006/relationships/image" Target="../media/image80.png"/><Relationship Id="rId21" Type="http://schemas.openxmlformats.org/officeDocument/2006/relationships/tags" Target="../tags/tag99.xml"/><Relationship Id="rId34" Type="http://schemas.openxmlformats.org/officeDocument/2006/relationships/image" Target="../media/image9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50" Type="http://schemas.openxmlformats.org/officeDocument/2006/relationships/image" Target="../media/image91.png"/><Relationship Id="rId55" Type="http://schemas.openxmlformats.org/officeDocument/2006/relationships/image" Target="../media/image96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41" Type="http://schemas.openxmlformats.org/officeDocument/2006/relationships/image" Target="../media/image82.png"/><Relationship Id="rId54" Type="http://schemas.openxmlformats.org/officeDocument/2006/relationships/image" Target="../media/image95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image" Target="../media/image75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3" Type="http://schemas.openxmlformats.org/officeDocument/2006/relationships/image" Target="../media/image94.png"/><Relationship Id="rId58" Type="http://schemas.openxmlformats.org/officeDocument/2006/relationships/image" Target="../media/image99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36" Type="http://schemas.openxmlformats.org/officeDocument/2006/relationships/image" Target="../media/image77.png"/><Relationship Id="rId49" Type="http://schemas.openxmlformats.org/officeDocument/2006/relationships/image" Target="../media/image90.png"/><Relationship Id="rId57" Type="http://schemas.openxmlformats.org/officeDocument/2006/relationships/image" Target="../media/image98.png"/><Relationship Id="rId61" Type="http://schemas.openxmlformats.org/officeDocument/2006/relationships/image" Target="../media/image102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notesSlide" Target="../notesSlides/notesSlide1.xml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01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8" Type="http://schemas.openxmlformats.org/officeDocument/2006/relationships/tags" Target="../tags/tag86.xml"/><Relationship Id="rId51" Type="http://schemas.openxmlformats.org/officeDocument/2006/relationships/image" Target="../media/image92.png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33" Type="http://schemas.openxmlformats.org/officeDocument/2006/relationships/image" Target="../media/image8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5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03.png"/><Relationship Id="rId39" Type="http://schemas.openxmlformats.org/officeDocument/2006/relationships/image" Target="../media/image112.png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34" Type="http://schemas.openxmlformats.org/officeDocument/2006/relationships/image" Target="../media/image108.png"/><Relationship Id="rId42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9.png"/><Relationship Id="rId33" Type="http://schemas.openxmlformats.org/officeDocument/2006/relationships/image" Target="../media/image107.png"/><Relationship Id="rId38" Type="http://schemas.openxmlformats.org/officeDocument/2006/relationships/image" Target="../media/image111.png"/><Relationship Id="rId46" Type="http://schemas.openxmlformats.org/officeDocument/2006/relationships/image" Target="../media/image75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6.png"/><Relationship Id="rId41" Type="http://schemas.openxmlformats.org/officeDocument/2006/relationships/image" Target="../media/image11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8.png"/><Relationship Id="rId32" Type="http://schemas.openxmlformats.org/officeDocument/2006/relationships/image" Target="../media/image13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2.png"/><Relationship Id="rId44" Type="http://schemas.openxmlformats.org/officeDocument/2006/relationships/image" Target="../media/image117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4.png"/><Relationship Id="rId30" Type="http://schemas.openxmlformats.org/officeDocument/2006/relationships/image" Target="../media/image11.png"/><Relationship Id="rId35" Type="http://schemas.openxmlformats.org/officeDocument/2006/relationships/image" Target="../media/image17.png"/><Relationship Id="rId43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9" Type="http://schemas.openxmlformats.org/officeDocument/2006/relationships/image" Target="../media/image100.png"/><Relationship Id="rId21" Type="http://schemas.openxmlformats.org/officeDocument/2006/relationships/tags" Target="../tags/tag150.xml"/><Relationship Id="rId34" Type="http://schemas.openxmlformats.org/officeDocument/2006/relationships/image" Target="../media/image95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26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notesSlide" Target="../notesSlides/notesSlide2.xml"/><Relationship Id="rId41" Type="http://schemas.openxmlformats.org/officeDocument/2006/relationships/image" Target="../media/image121.png"/><Relationship Id="rId54" Type="http://schemas.openxmlformats.org/officeDocument/2006/relationships/image" Target="../media/image134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32" Type="http://schemas.openxmlformats.org/officeDocument/2006/relationships/image" Target="../media/image119.png"/><Relationship Id="rId37" Type="http://schemas.openxmlformats.org/officeDocument/2006/relationships/image" Target="../media/image98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3" Type="http://schemas.openxmlformats.org/officeDocument/2006/relationships/image" Target="../media/image133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97.png"/><Relationship Id="rId49" Type="http://schemas.openxmlformats.org/officeDocument/2006/relationships/image" Target="../media/image129.png"/><Relationship Id="rId57" Type="http://schemas.openxmlformats.org/officeDocument/2006/relationships/image" Target="../media/image75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31" Type="http://schemas.openxmlformats.org/officeDocument/2006/relationships/image" Target="../media/image9.pn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image" Target="../media/image8.png"/><Relationship Id="rId35" Type="http://schemas.openxmlformats.org/officeDocument/2006/relationships/image" Target="../media/image96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tags" Target="../tags/tag137.xml"/><Relationship Id="rId51" Type="http://schemas.openxmlformats.org/officeDocument/2006/relationships/image" Target="../media/image131.png"/><Relationship Id="rId3" Type="http://schemas.openxmlformats.org/officeDocument/2006/relationships/tags" Target="../tags/tag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35DEC85-8D84-48E1-A3BA-D8D422D4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4535023"/>
            <a:ext cx="2074704" cy="18954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C131234-78A7-42F9-BC13-E07C6723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23" y="4111644"/>
            <a:ext cx="2726468" cy="2252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E26F3D1-0624-4EC9-B83D-F66D8CFB1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587" y="1368391"/>
            <a:ext cx="1385888" cy="37180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AF0038-8BD6-4A63-ACAA-DE28574EB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3" y="437306"/>
            <a:ext cx="4181475" cy="23343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9F9072F-53F3-4174-BE43-11767758E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356" y="494356"/>
            <a:ext cx="3019425" cy="2200666"/>
          </a:xfrm>
          <a:prstGeom prst="rect">
            <a:avLst/>
          </a:prstGeom>
        </p:spPr>
      </p:pic>
      <p:pic>
        <p:nvPicPr>
          <p:cNvPr id="8" name="Imagen 7" descr="\documentclass{standalone}&#10;\usepackage{amsmath}&#10;\usepackage{amssymb}&#10;\usepackage[HTML]{xcolor} &#10;&#10;\definecolor{Aguamarina}{HTML}{006A6A}&#10;&#10;\begin{document}&#10;&#10;El Problema de los {\color{Aguamarina}Tres Cuerpos}&#10;&#10;\end{document}&#10;" title="IguanaTex Picture Display">
            <a:extLst>
              <a:ext uri="{FF2B5EF4-FFF2-40B4-BE49-F238E27FC236}">
                <a16:creationId xmlns:a16="http://schemas.microsoft.com/office/drawing/2014/main" id="{CC0F873E-83BD-4B27-88DF-0C2C76D11C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27" y="3005883"/>
            <a:ext cx="7961292" cy="5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8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75" name="Imagen 74" descr="\documentclass{article}&#10;\usepackage{amsmath}&#10;\usepackage{amssymb}&#10;\usepackage[HTML]{xcolor}&#10;\usepackage{nopageno}&#10;&#10;\definecolor{Aguamarina}{HTML}{006A6A}&#10;\definecolor{Vino}{HTML}{890909}&#10;&#10;\begin{document}&#10;&#10;Además, de $(2.5)$ y $(2.4)$ en notación indexada, con $\mu = GM$, el problema se reduce a uno de 2 cuerpos,&#10;&#10;\end{document}" title="IguanaTex Picture Display">
            <a:extLst>
              <a:ext uri="{FF2B5EF4-FFF2-40B4-BE49-F238E27FC236}">
                <a16:creationId xmlns:a16="http://schemas.microsoft.com/office/drawing/2014/main" id="{E51C0947-27AC-4614-8348-D6941FCA06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2" y="1720218"/>
            <a:ext cx="5670986" cy="355675"/>
          </a:xfrm>
          <a:prstGeom prst="rect">
            <a:avLst/>
          </a:prstGeom>
        </p:spPr>
      </p:pic>
      <p:pic>
        <p:nvPicPr>
          <p:cNvPr id="77" name="Imagen 76" descr="\documentclass{article}&#10;\usepackage{amsmath}&#10;\usepackage{amssymb}&#10;\usepackage[HTML]{xcolor}&#10;\usepackage{nopageno}&#10;&#10;\definecolor{Aguamarina}{HTML}{006A6A}&#10;\definecolor{Vino}{HTML}{890909}&#10;&#10;\begin{document}&#10;&#10;$$\ddot{\mathbf{s}}_k = -\frac{\mu}{\rho^3} \mathbf{s_k}$$&#10;&#10;\end{document}" title="IguanaTex Picture Display">
            <a:extLst>
              <a:ext uri="{FF2B5EF4-FFF2-40B4-BE49-F238E27FC236}">
                <a16:creationId xmlns:a16="http://schemas.microsoft.com/office/drawing/2014/main" id="{0118103F-36AB-49EA-A16B-CC1C9BE7A1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816" y="2382277"/>
            <a:ext cx="850053" cy="335860"/>
          </a:xfrm>
          <a:prstGeom prst="rect">
            <a:avLst/>
          </a:prstGeom>
        </p:spPr>
      </p:pic>
      <p:pic>
        <p:nvPicPr>
          <p:cNvPr id="97" name="Imagen 96" descr="\documentclass{article}&#10;\usepackage{amsmath}&#10;\usepackage{amssymb}&#10;\usepackage[HTML]{xcolor}&#10;\usepackage{nopageno}&#10;&#10;\definecolor{Aguamarina}{HTML}{006A6A}&#10;\definecolor{Vino}{HTML}{890909}&#10;&#10;\begin{document}&#10;&#10;Que en coordenadas polares, con $\phi_i$ respecto al eje $X$,&#10;&#10;\end{document}" title="IguanaTex Picture Display">
            <a:extLst>
              <a:ext uri="{FF2B5EF4-FFF2-40B4-BE49-F238E27FC236}">
                <a16:creationId xmlns:a16="http://schemas.microsoft.com/office/drawing/2014/main" id="{5A99A499-9403-40B3-92FC-42976C7DB7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2" y="3125695"/>
            <a:ext cx="3880721" cy="152574"/>
          </a:xfrm>
          <a:prstGeom prst="rect">
            <a:avLst/>
          </a:prstGeom>
        </p:spPr>
      </p:pic>
      <p:pic>
        <p:nvPicPr>
          <p:cNvPr id="105" name="Imagen 104" descr="\documentclass{article}&#10;\usepackage{amsmath}&#10;\usepackage{amssymb}&#10;\usepackage[HTML]{xcolor}&#10;\usepackage{nopageno}&#10;&#10;\definecolor{Aguamarina}{HTML}{006A6A}&#10;\definecolor{Vino}{HTML}{890909}&#10;&#10;\begin{document}&#10;&#10;$$\mathbf{s}_k = \rho (\cos \phi_i \hat{i} + \sin \phi_i \hat{j}) = \rho \hat{\rho}$$&#10;&#10;\end{document}" title="IguanaTex Picture Display">
            <a:extLst>
              <a:ext uri="{FF2B5EF4-FFF2-40B4-BE49-F238E27FC236}">
                <a16:creationId xmlns:a16="http://schemas.microsoft.com/office/drawing/2014/main" id="{18B18D3B-B624-4899-9DB7-24BACB556F9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9" y="3535189"/>
            <a:ext cx="2091448" cy="196166"/>
          </a:xfrm>
          <a:prstGeom prst="rect">
            <a:avLst/>
          </a:prstGeom>
        </p:spPr>
      </p:pic>
      <p:pic>
        <p:nvPicPr>
          <p:cNvPr id="100" name="Imagen 99" descr="\documentclass{article}&#10;\usepackage{amsmath}&#10;\usepackage{amssymb}&#10;\usepackage[HTML]{xcolor}&#10;\usepackage{nopageno}&#10;&#10;\definecolor{Aguamarina}{HTML}{006A6A}&#10;\definecolor{Vino}{HTML}{890909}&#10;&#10;\begin{document}&#10;&#10;$$\ddot{\mathbf{s}}_k = (\ddot{rho} - \rho \dot{\phi}_i^2)\hat{\rho} + (\rho \ddot{\phi}_i + 2\dot{\rho}\dot{\phi}_i)\hat{\phi}$$&#10;&#10;\end{document}" title="IguanaTex Picture Display">
            <a:extLst>
              <a:ext uri="{FF2B5EF4-FFF2-40B4-BE49-F238E27FC236}">
                <a16:creationId xmlns:a16="http://schemas.microsoft.com/office/drawing/2014/main" id="{4169C3FB-2D6D-449E-8928-8DA9D8BA471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9" y="4000173"/>
            <a:ext cx="2479818" cy="203102"/>
          </a:xfrm>
          <a:prstGeom prst="rect">
            <a:avLst/>
          </a:prstGeom>
        </p:spPr>
      </p:pic>
      <p:pic>
        <p:nvPicPr>
          <p:cNvPr id="118" name="Imagen 117" descr="\documentclass{article}&#10;\usepackage{amsmath}&#10;\usepackage{amssymb}&#10;\usepackage[HTML]{xcolor}&#10;\usepackage{nopageno}&#10;&#10;\definecolor{Aguamarina}{HTML}{006A6A}&#10;\definecolor{Vino}{HTML}{890909}&#10;&#10;\begin{document}&#10;&#10;$$&#10;\boxed{&#10;\dot{\phi}_i^2 = \frac{\mu}{\rho^3}}&#10;$$&#10;\end{document}" title="IguanaTex Picture Display">
            <a:extLst>
              <a:ext uri="{FF2B5EF4-FFF2-40B4-BE49-F238E27FC236}">
                <a16:creationId xmlns:a16="http://schemas.microsoft.com/office/drawing/2014/main" id="{24AB0803-603D-45D2-9B7F-231DE7E907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38" y="5610031"/>
            <a:ext cx="705405" cy="441869"/>
          </a:xfrm>
          <a:prstGeom prst="rect">
            <a:avLst/>
          </a:prstGeom>
        </p:spPr>
      </p:pic>
      <p:pic>
        <p:nvPicPr>
          <p:cNvPr id="123" name="Imagen 122" descr="\documentclass{article}&#10;\usepackage{amsmath}&#10;\usepackage{amssymb}&#10;\usepackage[HTML]{xcolor}&#10;\usepackage{nopageno}&#10;&#10;\definecolor{Aguamarina}{HTML}{006A6A}&#10;\definecolor{Vino}{HTML}{890909}&#10;&#10;\begin{document}&#10;&#10;$$\boxed{\rho^2 \dot{\phi}_i = k_i}$$&#10;\end{document}" title="IguanaTex Picture Display">
            <a:extLst>
              <a:ext uri="{FF2B5EF4-FFF2-40B4-BE49-F238E27FC236}">
                <a16:creationId xmlns:a16="http://schemas.microsoft.com/office/drawing/2014/main" id="{3BE553A1-54E7-44B9-BBC1-80251E0DCB3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38" y="5105148"/>
            <a:ext cx="786647" cy="300193"/>
          </a:xfrm>
          <a:prstGeom prst="rect">
            <a:avLst/>
          </a:prstGeom>
        </p:spPr>
      </p:pic>
      <p:pic>
        <p:nvPicPr>
          <p:cNvPr id="120" name="Imagen 119" descr="\documentclass{article}&#10;\usepackage{amsmath}&#10;\usepackage{amssymb}&#10;\usepackage[HTML]{xcolor}&#10;\usepackage{nopageno}&#10;&#10;\definecolor{Aguamarina}{HTML}{006A6A}&#10;\definecolor{Vino}{HTML}{890909}&#10;&#10;\begin{document}&#10;&#10;$$&#10;\boxed{\ddot{\rho} - \rho \dot{\phi}_i^2 = -\frac{\mu}{\rho^2}}$$&#10;&#10;\end{document}" title="IguanaTex Picture Display">
            <a:extLst>
              <a:ext uri="{FF2B5EF4-FFF2-40B4-BE49-F238E27FC236}">
                <a16:creationId xmlns:a16="http://schemas.microsoft.com/office/drawing/2014/main" id="{D608939D-29D8-4C51-A919-59C22F2D466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33" y="5610031"/>
            <a:ext cx="1203747" cy="441869"/>
          </a:xfrm>
          <a:prstGeom prst="rect">
            <a:avLst/>
          </a:prstGeom>
        </p:spPr>
      </p:pic>
      <p:pic>
        <p:nvPicPr>
          <p:cNvPr id="126" name="Imagen 125" descr="\documentclass{article}&#10;\usepackage{amsmath}&#10;\usepackage{amssymb}&#10;\usepackage[HTML]{xcolor}&#10;\usepackage{nopageno}&#10;&#10;\definecolor{Aguamarina}{HTML}{006A6A}&#10;\definecolor{Vino}{HTML}{890909}&#10;&#10;\begin{document}&#10;&#10;Que considerando dependiendo de considerar $\dot{\rho} = 0 $, con $k_i$, momento angular constante&#10;&#10;\end{document}" title="IguanaTex Picture Display">
            <a:extLst>
              <a:ext uri="{FF2B5EF4-FFF2-40B4-BE49-F238E27FC236}">
                <a16:creationId xmlns:a16="http://schemas.microsoft.com/office/drawing/2014/main" id="{98E19460-85E5-47D7-B946-7574D8496D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" y="4593867"/>
            <a:ext cx="5669005" cy="318027"/>
          </a:xfrm>
          <a:prstGeom prst="rect">
            <a:avLst/>
          </a:prstGeom>
        </p:spPr>
      </p:pic>
      <p:pic>
        <p:nvPicPr>
          <p:cNvPr id="128" name="Imagen 127" descr="\documentclass{article}&#10;\usepackage{amsmath}&#10;\usepackage{amssymb}&#10;\usepackage[HTML]{xcolor}&#10;\usepackage{nopageno}&#10;&#10;\definecolor{Aguamarina}{HTML}{006A6A}&#10;\definecolor{Vino}{HTML}{890909}&#10;&#10;\begin{document}&#10;&#10;Orbitas \color{Aguamarina} Circulares&#10;&#10;\end{document}" title="IguanaTex Picture Display">
            <a:extLst>
              <a:ext uri="{FF2B5EF4-FFF2-40B4-BE49-F238E27FC236}">
                <a16:creationId xmlns:a16="http://schemas.microsoft.com/office/drawing/2014/main" id="{2AEA94EE-64F2-49A9-99DB-1DBB37C85C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09" y="6234164"/>
            <a:ext cx="1309756" cy="122852"/>
          </a:xfrm>
          <a:prstGeom prst="rect">
            <a:avLst/>
          </a:prstGeom>
        </p:spPr>
      </p:pic>
      <p:pic>
        <p:nvPicPr>
          <p:cNvPr id="131" name="Imagen 130" descr="\documentclass{article}&#10;\usepackage{amsmath}&#10;\usepackage{amssymb}&#10;\usepackage[HTML]{xcolor}&#10;\usepackage{nopageno}&#10;&#10;\definecolor{Aguamarina}{HTML}{006A6A}&#10;\definecolor{Vino}{HTML}{890909}&#10;&#10;\begin{document}&#10;&#10;Orbitas \color{Aguamarina} Elípticas&#10;&#10;\end{document}" title="IguanaTex Picture Display">
            <a:extLst>
              <a:ext uri="{FF2B5EF4-FFF2-40B4-BE49-F238E27FC236}">
                <a16:creationId xmlns:a16="http://schemas.microsoft.com/office/drawing/2014/main" id="{B473B042-F1E8-4C6A-BB71-1BBA1107BB2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79" y="6220293"/>
            <a:ext cx="1210682" cy="150593"/>
          </a:xfrm>
          <a:prstGeom prst="rect">
            <a:avLst/>
          </a:prstGeom>
        </p:spPr>
      </p:pic>
      <p:pic>
        <p:nvPicPr>
          <p:cNvPr id="138" name="Imagen 137" descr="\documentclass{article}&#10;\usepackage{amsmath}&#10;\usepackage{amssymb}&#10;\usepackage[HTML]{xcolor}&#10;\usepackage{nopageno}&#10;&#10;\definecolor{Aguamarina}{HTML}{006A6A}&#10;\definecolor{Vino}{HTML}{890909}&#10;&#10;\begin{document}&#10;&#10;$$\boxed{\rho(t)^2 \dot{\phi}(t)_i = k_i}$$&#10;\end{document}" title="IguanaTex Picture Display">
            <a:extLst>
              <a:ext uri="{FF2B5EF4-FFF2-40B4-BE49-F238E27FC236}">
                <a16:creationId xmlns:a16="http://schemas.microsoft.com/office/drawing/2014/main" id="{301F384F-BAB7-4422-B94E-7A9954B787E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7" y="5068851"/>
            <a:ext cx="1162138" cy="310099"/>
          </a:xfrm>
          <a:prstGeom prst="rect">
            <a:avLst/>
          </a:prstGeom>
        </p:spPr>
      </p:pic>
      <p:pic>
        <p:nvPicPr>
          <p:cNvPr id="21" name="Imagen 20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6E751467-CD46-40CD-9AD5-23F259E302F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 title="IguanaTex Picture Display">
            <a:extLst>
              <a:ext uri="{FF2B5EF4-FFF2-40B4-BE49-F238E27FC236}">
                <a16:creationId xmlns:a16="http://schemas.microsoft.com/office/drawing/2014/main" id="{AFF046E5-D5E8-48E8-8FF1-831DC7A8F95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3"/>
            <a:ext cx="4119968" cy="206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F7BDCD-4093-4E51-BA3C-40E353C07CF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30414" y="4280943"/>
            <a:ext cx="3589255" cy="22565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CC06BE-B566-474E-A6C5-713D6CB81A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38515" y="1080072"/>
            <a:ext cx="3004386" cy="31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C14C-4A9B-9CC8-AC1C-F837DD92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CF16310-63DE-17CF-F026-7AA3D555A415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82EF64FB-4FB8-1A28-FD5F-9AE451E8CF35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8BC2A3-2E08-1716-5562-7074F7EE28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26C9AF3-22C4-E65A-76F2-7527FF70FB8A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AC6C2152-2FFF-3DA8-E489-8EADE2A5D6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8C9098F-131F-8B91-B890-B88D441FCC2A}"/>
              </a:ext>
            </a:extLst>
          </p:cNvPr>
          <p:cNvCxnSpPr>
            <a:cxnSpLocks/>
          </p:cNvCxnSpPr>
          <p:nvPr/>
        </p:nvCxnSpPr>
        <p:spPr>
          <a:xfrm>
            <a:off x="8722489" y="3863917"/>
            <a:ext cx="1931349" cy="794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35696F3-F432-5F6C-DAF8-DBD9EC45A8CC}"/>
              </a:ext>
            </a:extLst>
          </p:cNvPr>
          <p:cNvCxnSpPr/>
          <p:nvPr/>
        </p:nvCxnSpPr>
        <p:spPr>
          <a:xfrm flipH="1">
            <a:off x="7155119" y="3863917"/>
            <a:ext cx="1567369" cy="760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4B2E4E-7534-C621-6DC7-887D85AB6001}"/>
              </a:ext>
            </a:extLst>
          </p:cNvPr>
          <p:cNvCxnSpPr/>
          <p:nvPr/>
        </p:nvCxnSpPr>
        <p:spPr>
          <a:xfrm flipV="1">
            <a:off x="8722489" y="2359877"/>
            <a:ext cx="0" cy="1504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F7245F26-979E-CA79-6786-90A9FB868371}"/>
              </a:ext>
            </a:extLst>
          </p:cNvPr>
          <p:cNvSpPr/>
          <p:nvPr/>
        </p:nvSpPr>
        <p:spPr>
          <a:xfrm>
            <a:off x="8510812" y="3230112"/>
            <a:ext cx="1140856" cy="42873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302168D-DCAB-C56B-59CF-95C4485E5AE5}"/>
              </a:ext>
            </a:extLst>
          </p:cNvPr>
          <p:cNvSpPr/>
          <p:nvPr/>
        </p:nvSpPr>
        <p:spPr>
          <a:xfrm>
            <a:off x="8401139" y="2998080"/>
            <a:ext cx="2252698" cy="96564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8632668-1769-51D9-3D83-E92B17F93383}"/>
              </a:ext>
            </a:extLst>
          </p:cNvPr>
          <p:cNvSpPr/>
          <p:nvPr/>
        </p:nvSpPr>
        <p:spPr>
          <a:xfrm>
            <a:off x="7210442" y="3111897"/>
            <a:ext cx="1931348" cy="96564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0A3FCC6-CDDA-240A-33BF-1119102FC338}"/>
              </a:ext>
            </a:extLst>
          </p:cNvPr>
          <p:cNvSpPr/>
          <p:nvPr/>
        </p:nvSpPr>
        <p:spPr>
          <a:xfrm>
            <a:off x="7178266" y="3638164"/>
            <a:ext cx="225622" cy="191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E205AAD-B3A8-A55E-27E6-1F9F1AEDF960}"/>
              </a:ext>
            </a:extLst>
          </p:cNvPr>
          <p:cNvCxnSpPr>
            <a:cxnSpLocks/>
          </p:cNvCxnSpPr>
          <p:nvPr/>
        </p:nvCxnSpPr>
        <p:spPr>
          <a:xfrm flipV="1">
            <a:off x="7350572" y="3068660"/>
            <a:ext cx="2949925" cy="59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206EE14-C4A5-26A6-498E-4A651B1C6CD1}"/>
              </a:ext>
            </a:extLst>
          </p:cNvPr>
          <p:cNvSpPr/>
          <p:nvPr/>
        </p:nvSpPr>
        <p:spPr>
          <a:xfrm>
            <a:off x="10171714" y="2972880"/>
            <a:ext cx="225622" cy="1915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B1F1590-53FA-E142-4513-941F18A4038E}"/>
              </a:ext>
            </a:extLst>
          </p:cNvPr>
          <p:cNvSpPr/>
          <p:nvPr/>
        </p:nvSpPr>
        <p:spPr>
          <a:xfrm>
            <a:off x="9251463" y="3173293"/>
            <a:ext cx="225622" cy="19156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6ABD4AEA-481B-B576-B587-2DE9C0C30894}"/>
              </a:ext>
            </a:extLst>
          </p:cNvPr>
          <p:cNvSpPr/>
          <p:nvPr/>
        </p:nvSpPr>
        <p:spPr>
          <a:xfrm rot="5052170">
            <a:off x="7874650" y="4007166"/>
            <a:ext cx="133125" cy="10543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D3097F07-491B-560E-F178-00B377117241}"/>
              </a:ext>
            </a:extLst>
          </p:cNvPr>
          <p:cNvSpPr/>
          <p:nvPr/>
        </p:nvSpPr>
        <p:spPr>
          <a:xfrm rot="5052170">
            <a:off x="9797075" y="3883418"/>
            <a:ext cx="118700" cy="10205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87C9A47C-31E6-02E5-EB0E-C792EB729148}"/>
              </a:ext>
            </a:extLst>
          </p:cNvPr>
          <p:cNvSpPr/>
          <p:nvPr/>
        </p:nvSpPr>
        <p:spPr>
          <a:xfrm rot="15975150">
            <a:off x="9467500" y="2962588"/>
            <a:ext cx="98089" cy="102604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066E988-254C-EFC1-9E3E-C0C707E9C4CD}"/>
                  </a:ext>
                </a:extLst>
              </p:cNvPr>
              <p:cNvSpPr txBox="1"/>
              <p:nvPr/>
            </p:nvSpPr>
            <p:spPr>
              <a:xfrm>
                <a:off x="7047256" y="3803671"/>
                <a:ext cx="487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PE" sz="140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066E988-254C-EFC1-9E3E-C0C707E9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56" y="3803671"/>
                <a:ext cx="48764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38687BE9-96B7-D209-D770-7FDE486DE2DB}"/>
                  </a:ext>
                </a:extLst>
              </p:cNvPr>
              <p:cNvSpPr txBox="1"/>
              <p:nvPr/>
            </p:nvSpPr>
            <p:spPr>
              <a:xfrm>
                <a:off x="10122035" y="2688499"/>
                <a:ext cx="487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PE" sz="14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38687BE9-96B7-D209-D770-7FDE486DE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35" y="2688499"/>
                <a:ext cx="48764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A496A45-EAF3-40C4-15BD-000FFFC2323D}"/>
                  </a:ext>
                </a:extLst>
              </p:cNvPr>
              <p:cNvSpPr txBox="1"/>
              <p:nvPr/>
            </p:nvSpPr>
            <p:spPr>
              <a:xfrm>
                <a:off x="9353186" y="3258586"/>
                <a:ext cx="408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A496A45-EAF3-40C4-15BD-000FFFC2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86" y="3258586"/>
                <a:ext cx="40815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43B6AD2-BEF4-4D17-AE1E-80EE66B6C2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 title="IguanaTex Picture Display">
            <a:extLst>
              <a:ext uri="{FF2B5EF4-FFF2-40B4-BE49-F238E27FC236}">
                <a16:creationId xmlns:a16="http://schemas.microsoft.com/office/drawing/2014/main" id="{3F0C873D-C642-4EF8-8DB0-15BCCD06F8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3431722" cy="164256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Para determinar las condiciones generales para tal&#10;solución, supongamos que la partícula 2 se encuentra entre las otras dos partículas.&#10;&#10;\end{document}" title="IguanaTex Picture Display">
            <a:extLst>
              <a:ext uri="{FF2B5EF4-FFF2-40B4-BE49-F238E27FC236}">
                <a16:creationId xmlns:a16="http://schemas.microsoft.com/office/drawing/2014/main" id="{5CD8519A-133B-4DE4-8B10-274A8E0EF2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3" y="1664181"/>
            <a:ext cx="5669004" cy="346758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begin{equation}&#10;    \mathbf{s}_1 = \lambda \mathbf{s}_3, \quad \mathbf{s}_2 = -(1 + \lambda)\mathbf{s}_3&#10;     \tag{2.8}&#10;\end{equation}&#10;&#10;\vspace{1\baselineskip} % Espacio&#10;&#10;Utilizaremos las siguientes ecuaciones para poder definir una solucion:&#10;\begin{equation} % Ecuación (2.10)&#10;\left\{&#10;\begin{array}{l} % Usamos 'array' para el agrupamiento de la llave&#10;\ddot{\mathbf{s}}_1 = -M \frac{\mathbf{s}_1}{|\mathbf{s}_1|^3} + M_1 \mathbf{\mathcal{S}}, \\&#10;\ddot{\mathbf{s}}_2 = -M \frac{\mathbf{s}_2}{|\mathbf{s}_2|^3} + M_2 \mathbf{\mathcal{S}}, \\&#10;\ddot{\mathbf{s}}_3 = -M \frac{\mathbf{s}_3}{|\mathbf{s}_3|^3} + M_3 \mathbf{\mathcal{S}},&#10;\end{array}&#10;\right.&#10;\tag{2.10}&#10;\end{equation}&#10;&#10;\vspace{0.5\baselineskip} % Espacio entre bloques&#10;&#10;% --- Ecuación (2.9) - Definición de la variable de acoplamiento ---&#10;\noindent donde&#10;\begin{equation}&#10;\mathbf{\mathcal{S}} = \frac{\mathbf{s}_1}{|\mathbf{s}_1|^3} + \frac{\mathbf{s}_2}{|\mathbf{s}_2|^3} + \frac{\mathbf{s}_3}{|\mathbf{s}_3|^3}.&#10;\tag{2.9}&#10;\end{equation}&#10;&#10;\vspace{1\baselineskip} % Espacio&#10;&#10;% --- Ecuación (2.11) - Sistema de dos ecuaciones ---&#10;donde $\lambda$ es un escalar positivo a determinar. Ahora podemos eliminar $\mathbf{\mathcal{E}}$ en las ecuaciones para obtener así:&#10;\begin{equation*}&#10;    \left\{&#10;    \begin{array}{l} % Usamos 'array' para evitar errores de alineación&#10;    \ddot{\mathbf{s}}_1 + M \frac{\mathbf{s}_1}{|\mathbf{s}_1|^3} = \frac{M_1}{M_3} \left( \ddot{\mathbf{s}}_3 + M \frac{\mathbf{s}_3}{|\mathbf{s}_3|^3} \right), \\&#10;    \ddot{\mathbf{s}}_2 + M \frac{\mathbf{s}_2}{|\mathbf{s}_2|^3} = \frac{M_2}{M_3} \left( \ddot{\mathbf{s}}_3 + M \frac{\mathbf{s}_3}{|\mathbf{s}_3|^3} \right).&#10;    \end{array}&#10;    \right.&#10; \tag{2.11}&#10;\end{equation*}&#10;&#10;\end{document}" title="IguanaTex Picture Display">
            <a:extLst>
              <a:ext uri="{FF2B5EF4-FFF2-40B4-BE49-F238E27FC236}">
                <a16:creationId xmlns:a16="http://schemas.microsoft.com/office/drawing/2014/main" id="{F895ED78-B154-40D9-9C46-18ADA12E7E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3" y="2606199"/>
            <a:ext cx="5459094" cy="3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06FFE-FEC7-B884-64F9-0F1F952D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B0635B6-F03F-7436-B5B8-9E199610393F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C599C4EF-5E2B-B9D7-DC53-5AAADD3514DA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33F678-1DA2-BC53-A800-065447EA3F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4C53D-4EC7-2B2F-D488-6D61D9C67C0F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214DBD4B-EE9F-C375-E518-9EDBC5AE88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4" name="Imagen 13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89876601-69A2-4049-849B-F0059F9CA8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pic>
        <p:nvPicPr>
          <p:cNvPr id="15" name="Imagen 14" descr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 title="IguanaTex Picture Display">
            <a:extLst>
              <a:ext uri="{FF2B5EF4-FFF2-40B4-BE49-F238E27FC236}">
                <a16:creationId xmlns:a16="http://schemas.microsoft.com/office/drawing/2014/main" id="{D719F534-4DC4-464F-95D9-987EE0B463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3431722" cy="164256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\definecolor{Vino}{HTML}{890909}&#10;&#10;\begin{document}&#10;&#10;Para lo cual podemos obtener al despejar y utilizar la condicion principal del problema de vectores colineales.&#10;&#10;&#10;\end{document}" title="IguanaTex Picture Display">
            <a:extLst>
              <a:ext uri="{FF2B5EF4-FFF2-40B4-BE49-F238E27FC236}">
                <a16:creationId xmlns:a16="http://schemas.microsoft.com/office/drawing/2014/main" id="{D11180BA-1D99-4ED1-85F3-E9DA8E4199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3" y="1434550"/>
            <a:ext cx="4987045" cy="304991"/>
          </a:xfrm>
          <a:prstGeom prst="rect">
            <a:avLst/>
          </a:prstGeom>
        </p:spPr>
      </p:pic>
      <p:pic>
        <p:nvPicPr>
          <p:cNvPr id="38" name="Imagen 37" descr="\documentclass{article}&#10;\usepackage{amsmath}&#10;\usepackage{amssymb}&#10;\usepackage[HTML]{xcolor}&#10;\usepackage{nopageno}&#10;&#10;\definecolor{Aguamarina}{HTML}{006A6A}&#10;\definecolor{Vino}{HTML}{890909}&#10;&#10;\begin{document}&#10;&#10;\[&#10; \left\{&#10; \begin{array}{l}&#10; \displaystyle (M_2 + M_3(1+\lambda))\ddot{\mathbf{s}}_3 = -\left(M_2 + \frac{M_3}{(1+\lambda)^{2}}\right) \frac{GM \mathbf{s}_3}{|\mathbf{s}_3|^3}, \\[3ex]&#10; \displaystyle (M_1 - M_3\lambda)\ddot{\mathbf{s}}_3 = -\left(M_1 - \frac{M_3}{\lambda^{2}}\right) \frac{GM \mathbf{s}_3}{|\mathbf{s}_3|^3}.&#10; \end{array}&#10; \right.&#10; \tag{2.12}&#10;\]\end{document}" title="IguanaTex Picture Display">
            <a:extLst>
              <a:ext uri="{FF2B5EF4-FFF2-40B4-BE49-F238E27FC236}">
                <a16:creationId xmlns:a16="http://schemas.microsoft.com/office/drawing/2014/main" id="{44BE73B8-5A59-462A-B619-172A74802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4" y="1941443"/>
            <a:ext cx="4413661" cy="799077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noindent {De la Ecuación (2.12):}&#10;&#10;\medskip&#10;&#10;Dividimos por el término entre paréntesis de la izquierda:&#10;\begin{equation*}&#10;\ddot{\mathbf{s}}_3 = \frac{-(M_2 + M_3(1+\lambda)^{-2})}{(M_2 + M_3(1+\lambda))} \cdot \frac{M \mathbf{s}_3}{|\mathbf{s}_3|^3}&#10;\end{equation*}&#10;&#10;\bigskip % Espacio vertical extra&#10;&#10;\noindent {De la Ecuación (2.12):}&#10;&#10;\medskip&#10;&#10;Dividimos por el término entre paréntesis de la izquierda:&#10;\begin{equation*}&#10;\ddot{\mathbf{s}}_3 = \frac{-(M_1 - M_3\lambda^{-2})}{(M_1 - M_3\lambda)} \cdot \frac{M \mathbf{s}_3}{|\mathbf{s}_3|^3}&#10;\end{equation*}&#10;&#10;&#10;\end{document}" title="IguanaTex Picture Display">
            <a:extLst>
              <a:ext uri="{FF2B5EF4-FFF2-40B4-BE49-F238E27FC236}">
                <a16:creationId xmlns:a16="http://schemas.microsoft.com/office/drawing/2014/main" id="{3F2B0290-6C92-4C1B-944A-16B06A14B6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1" y="3062870"/>
            <a:ext cx="3850736" cy="2150625"/>
          </a:xfrm>
          <a:prstGeom prst="rect">
            <a:avLst/>
          </a:prstGeom>
        </p:spPr>
      </p:pic>
      <p:pic>
        <p:nvPicPr>
          <p:cNvPr id="19" name="Imagen 18" descr="\documentclass{article}&#10;\usepackage{amsmath}&#10;\usepackage{amssymb}&#10;\usepackage[HTML]{xcolor}&#10;\usepackage{nopageno}&#10;&#10;\definecolor{Aguamarina}{HTML}{006A6A}&#10;\definecolor{Vino}{HTML}{890909}&#10;&#10;\begin{document}&#10;&#10;En consecuencia,&#10;&#10;\end{document}" title="IguanaTex Picture Display">
            <a:extLst>
              <a:ext uri="{FF2B5EF4-FFF2-40B4-BE49-F238E27FC236}">
                <a16:creationId xmlns:a16="http://schemas.microsoft.com/office/drawing/2014/main" id="{E818DE12-135F-4703-ABCD-99DEC87EE42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" y="5594506"/>
            <a:ext cx="1059627" cy="128967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&#10;\begin{equation*}&#10;    \frac{M_2 + M_3(1 + \lambda)}{M_1 - M_3\lambda} = \frac{M_2 + M_3(1 + \lambda)^{-2}}{M_1 - M_3\lambda^{-2}}&#10;\tag{2.13}&#10;\end{equation*}&#10;&#10;&#10;\end{document}" title="IguanaTex Picture Display">
            <a:extLst>
              <a:ext uri="{FF2B5EF4-FFF2-40B4-BE49-F238E27FC236}">
                <a16:creationId xmlns:a16="http://schemas.microsoft.com/office/drawing/2014/main" id="{035575A9-E361-4B17-8676-8D7BC71FA4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85" y="5914124"/>
            <a:ext cx="3709567" cy="343333"/>
          </a:xfrm>
          <a:prstGeom prst="rect">
            <a:avLst/>
          </a:prstGeom>
        </p:spPr>
      </p:pic>
      <p:pic>
        <p:nvPicPr>
          <p:cNvPr id="42" name="Imagen 41" descr="\documentclass{article}&#10;\usepackage{amsmath}&#10;\usepackage{amssymb} % Para \mathcal y \mathbf&#10;\usepackage[utf8]{inputenc}&#10;\usepackage[spanish]{babel}&#10;\pagestyle{empty}&#10;&#10;\begin{document}&#10;&#10;&#10;Teniendo esto en una forma estándar, vemos que esto es un polinomio de grado 5:&#10;\begin{equation*}&#10;\begin{split} % Usamos split para dividir la ecuación larga en dos líneas&#10;(M_1 + M_2)\lambda^5 &amp;+ (3M_1 + 2M_2)\lambda^4 + (3M_1 + M_2)\lambda^3 \\&#10;&amp;- \lambda^2(M_2 + 3M_3) - \lambda(2M_2 + 3M_3) - (M_2 + M_3) = 0&#10;\end{split}&#10;\end{equation*}&#10;&#10;\end{document}" title="IguanaTex Picture Display">
            <a:extLst>
              <a:ext uri="{FF2B5EF4-FFF2-40B4-BE49-F238E27FC236}">
                <a16:creationId xmlns:a16="http://schemas.microsoft.com/office/drawing/2014/main" id="{476CDD2E-04C0-4448-9CFD-4C722C62EB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83" y="1238125"/>
            <a:ext cx="4582494" cy="790196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rray} % Necesario para la tabla&#10;\usepackage{amssymb}&#10;\usepackage[utf8]{inputenc}&#10;\usepackage[spanish]{babel}&#10;\pagestyle{empty}&#10;&#10;\begin{document}&#10;&#10;\noindent Donde los signos de los coeficientes son:&#10;&#10;\begin{center}&#10;\begin{tabular}{|l &gt;{$}c&lt;{$} c|} % l: izquierda, c: centrado matemático, c: centrado&#10;\hline&#10;\textbf{Coeficiente} &amp; \textbf{Expresión} &amp; \textbf{Signo (si $\boldsymbol{M_i &gt; 0}$)} \\&#10;\hline&#10;$C_5$ &amp; M_1 + M_2 &amp; + \\&#10;$C_4$ &amp; 3M_1 + 2M_2 &amp; + \\&#10;$C_3$ &amp; 3M_1 + M_2 &amp; + \\&#10;$C_2$ &amp; -(M_2 + 3M_3) &amp; - \\&#10;$C_1$ &amp; -(2M_2 + 3M_3) &amp; - \\&#10;$C_0$ &amp; -(M_2 + M_3) &amp; - \\&#10;\hline&#10;\end{tabular}&#10;\end{center}&#10;&#10;\end{document}" title="IguanaTex Picture Display">
            <a:extLst>
              <a:ext uri="{FF2B5EF4-FFF2-40B4-BE49-F238E27FC236}">
                <a16:creationId xmlns:a16="http://schemas.microsoft.com/office/drawing/2014/main" id="{4C72BDC1-5A1F-46BF-A360-B573C8B9197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83" y="4134136"/>
            <a:ext cx="4105980" cy="1461578"/>
          </a:xfrm>
          <a:prstGeom prst="rect">
            <a:avLst/>
          </a:prstGeom>
        </p:spPr>
      </p:pic>
      <p:pic>
        <p:nvPicPr>
          <p:cNvPr id="46" name="Imagen 45" descr="\documentclass{article}&#10;\usepackage{amsmath}&#10;\usepackage{amssymb}&#10;\usepackage[HTML]{xcolor}&#10;\usepackage{nopageno}&#10;&#10;\definecolor{Aguamarina}{HTML}{006A6A}&#10;\definecolor{Vino}{HTML}{890909}&#10;&#10;\begin{document}&#10;&#10;Por la regla de los signos de Descartes, no tiene mas que una raiz positiva real. Se obtienen otras&#10; dos soluciones al poner diferentes particulas entre las otras. Por lo tanto,hay tres familias distintas de soluciones colineales de tres cuerpos.&#10;\end{document}" title="IguanaTex Picture Display">
            <a:extLst>
              <a:ext uri="{FF2B5EF4-FFF2-40B4-BE49-F238E27FC236}">
                <a16:creationId xmlns:a16="http://schemas.microsoft.com/office/drawing/2014/main" id="{4E486093-0DE1-4264-965E-B8194317355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03" y="5899546"/>
            <a:ext cx="4886483" cy="638332"/>
          </a:xfrm>
          <a:prstGeom prst="rect">
            <a:avLst/>
          </a:prstGeom>
        </p:spPr>
      </p:pic>
      <p:pic>
        <p:nvPicPr>
          <p:cNvPr id="48" name="Imagen 47" descr="\documentclass{article}&#10;\usepackage{amsmath}&#10;\usepackage{amssymb}&#10;\usepackage[HTML]{xcolor}&#10;\usepackage{nopageno}&#10;&#10;\definecolor{Aguamarina}{HTML}{006A6A}&#10;\definecolor{Vino}{HTML}{890909}&#10;&#10;\begin{document}&#10;&#10;&#10;Analizando el siguiente polinomio,&#10;\end{document}" title="IguanaTex Picture Display">
            <a:extLst>
              <a:ext uri="{FF2B5EF4-FFF2-40B4-BE49-F238E27FC236}">
                <a16:creationId xmlns:a16="http://schemas.microsoft.com/office/drawing/2014/main" id="{4680115A-47D9-4FD8-B8CA-72946B20705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24" y="2385745"/>
            <a:ext cx="2118101" cy="133128"/>
          </a:xfrm>
          <a:prstGeom prst="rect">
            <a:avLst/>
          </a:prstGeom>
        </p:spPr>
      </p:pic>
      <p:pic>
        <p:nvPicPr>
          <p:cNvPr id="40" name="Imagen 39" descr="\documentclass{article}&#10;\usepackage{amsmath}&#10;\usepackage{amssymb}&#10;\usepackage[HTML]{xcolor}&#10;\usepackage{nopageno}&#10;&#10;\definecolor{Aguamarina}{HTML}{006A6A}&#10;\definecolor{Vino}{HTML}{890909}&#10;&#10;\begin{document}&#10;&#10;\begin{align*}&#10; P(\lambda) &amp;= (M_1 + M_2)\lambda^5 + (3M_1 + 2M_2)\lambda^4 + (3M_1 + M_2)\lambda^3 \nonumber \\&#10; &amp;\quad - (M_2 + 3M_3)\lambda^2 - (2M_2 + 3M_3)\lambda - (M_2 + M_3) = 0&#10;\end{align*}&#10;&#10;Asumiendo que $M_i &gt; 0$ y definiendo los coeficientes $C_n$:&#10;\[&#10; P(\lambda) = C_5\lambda^5 + C_4\lambda^4 + C_3\lambda^3 + C_2\lambda^2 + C_1\lambda + C_0 = 0&#10;\]&#10;&#10;\end{document}" title="IguanaTex Picture Display">
            <a:extLst>
              <a:ext uri="{FF2B5EF4-FFF2-40B4-BE49-F238E27FC236}">
                <a16:creationId xmlns:a16="http://schemas.microsoft.com/office/drawing/2014/main" id="{23F4E650-EDEB-4967-B514-892F1CEDD89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72" y="2649344"/>
            <a:ext cx="4742664" cy="11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C82C-0E91-054F-300C-1920A51E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60F1E2-572E-8AB0-D51A-B653A0B8013F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35BA49F-1644-8CDD-A0C5-C9B4A58BE465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56BE9-631F-2AA6-E34A-F1F0E014A1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48C4CF-AD2D-66EF-492A-E78C0FC67CD9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F3F109D0-C45E-6EE9-36DE-0BB46EC8EB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8EAA4C7-8881-82A2-0B1A-26AF3190F0E5}"/>
              </a:ext>
            </a:extLst>
          </p:cNvPr>
          <p:cNvSpPr/>
          <p:nvPr/>
        </p:nvSpPr>
        <p:spPr>
          <a:xfrm>
            <a:off x="7078578" y="2266123"/>
            <a:ext cx="1445192" cy="132218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24BE4EB-666C-0745-8D05-5E792298D57E}"/>
              </a:ext>
            </a:extLst>
          </p:cNvPr>
          <p:cNvSpPr/>
          <p:nvPr/>
        </p:nvSpPr>
        <p:spPr>
          <a:xfrm>
            <a:off x="9287455" y="1215409"/>
            <a:ext cx="1354509" cy="12533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DF69B6F-70DB-CF2E-4C93-127741E41B13}"/>
              </a:ext>
            </a:extLst>
          </p:cNvPr>
          <p:cNvSpPr/>
          <p:nvPr/>
        </p:nvSpPr>
        <p:spPr>
          <a:xfrm>
            <a:off x="9940332" y="3323260"/>
            <a:ext cx="202614" cy="2172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DB74B43-9369-0D04-CC6E-3B4B1E62E9CB}"/>
              </a:ext>
            </a:extLst>
          </p:cNvPr>
          <p:cNvCxnSpPr>
            <a:cxnSpLocks/>
          </p:cNvCxnSpPr>
          <p:nvPr/>
        </p:nvCxnSpPr>
        <p:spPr>
          <a:xfrm>
            <a:off x="8378955" y="3230556"/>
            <a:ext cx="1561377" cy="18540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8D67DE4-43B1-4A6D-F26C-39F7F0A349F2}"/>
              </a:ext>
            </a:extLst>
          </p:cNvPr>
          <p:cNvCxnSpPr>
            <a:cxnSpLocks/>
          </p:cNvCxnSpPr>
          <p:nvPr/>
        </p:nvCxnSpPr>
        <p:spPr>
          <a:xfrm flipH="1">
            <a:off x="8393273" y="2148899"/>
            <a:ext cx="980473" cy="39803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EBBB6C8-17AC-CCE1-FCEB-8B09E088AF7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041639" y="2468790"/>
            <a:ext cx="0" cy="8544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 descr="\documentclass{article}&#10;\usepackage{amsmath}&#10;\pagestyle{empty}&#10;\begin{document}&#10;&#10;\begin{equation*}&#10;m_3 \ll m_1 &#10;\end{equation*}&#10;&#10;\end{document}" title="IguanaTex Picture Display">
            <a:extLst>
              <a:ext uri="{FF2B5EF4-FFF2-40B4-BE49-F238E27FC236}">
                <a16:creationId xmlns:a16="http://schemas.microsoft.com/office/drawing/2014/main" id="{C297C8FB-58BF-24A6-E3F3-95D94C5BDC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64" y="3742621"/>
            <a:ext cx="1030095" cy="184381"/>
          </a:xfrm>
          <a:prstGeom prst="rect">
            <a:avLst/>
          </a:prstGeom>
        </p:spPr>
      </p:pic>
      <p:pic>
        <p:nvPicPr>
          <p:cNvPr id="93" name="Imagen 92" descr="\documentclass{article}&#10;\usepackage{amsmath}&#10;\pagestyle{empty}&#10;\begin{document}&#10;&#10;\begin{equation*}&#10;m_3 \ll m_2&#10;\end{equation*}&#10;&#10;\end{document}" title="IguanaTex Picture Display">
            <a:extLst>
              <a:ext uri="{FF2B5EF4-FFF2-40B4-BE49-F238E27FC236}">
                <a16:creationId xmlns:a16="http://schemas.microsoft.com/office/drawing/2014/main" id="{3B59E493-7B57-7B6F-93D1-E3DCAEA77E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87" y="3739573"/>
            <a:ext cx="1036190" cy="184381"/>
          </a:xfrm>
          <a:prstGeom prst="rect">
            <a:avLst/>
          </a:prstGeom>
        </p:spPr>
      </p:pic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0DA30EBB-755F-D3AA-974D-CC89265860BE}"/>
              </a:ext>
            </a:extLst>
          </p:cNvPr>
          <p:cNvCxnSpPr/>
          <p:nvPr/>
        </p:nvCxnSpPr>
        <p:spPr>
          <a:xfrm flipV="1">
            <a:off x="7652840" y="4040910"/>
            <a:ext cx="0" cy="17604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495821C7-6089-94F0-06F3-DF7B1BEACD8B}"/>
              </a:ext>
            </a:extLst>
          </p:cNvPr>
          <p:cNvCxnSpPr>
            <a:cxnSpLocks/>
          </p:cNvCxnSpPr>
          <p:nvPr/>
        </p:nvCxnSpPr>
        <p:spPr>
          <a:xfrm>
            <a:off x="7652840" y="5801344"/>
            <a:ext cx="30641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ipse 77">
            <a:extLst>
              <a:ext uri="{FF2B5EF4-FFF2-40B4-BE49-F238E27FC236}">
                <a16:creationId xmlns:a16="http://schemas.microsoft.com/office/drawing/2014/main" id="{EFB79200-1BFC-C2C2-3F59-E8FC66D7B556}"/>
              </a:ext>
            </a:extLst>
          </p:cNvPr>
          <p:cNvSpPr/>
          <p:nvPr/>
        </p:nvSpPr>
        <p:spPr>
          <a:xfrm>
            <a:off x="7538982" y="5708643"/>
            <a:ext cx="222743" cy="185401"/>
          </a:xfrm>
          <a:prstGeom prst="ellipse">
            <a:avLst/>
          </a:prstGeom>
          <a:solidFill>
            <a:srgbClr val="89090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A73DB83E-2A2E-33FB-E0B6-9B785EEFF264}"/>
              </a:ext>
            </a:extLst>
          </p:cNvPr>
          <p:cNvSpPr/>
          <p:nvPr/>
        </p:nvSpPr>
        <p:spPr>
          <a:xfrm>
            <a:off x="8857936" y="4544256"/>
            <a:ext cx="111372" cy="955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5785B4B9-C9EC-FAFD-5FD8-42F19B6FF40B}"/>
              </a:ext>
            </a:extLst>
          </p:cNvPr>
          <p:cNvSpPr/>
          <p:nvPr/>
        </p:nvSpPr>
        <p:spPr>
          <a:xfrm>
            <a:off x="9882406" y="5708644"/>
            <a:ext cx="222743" cy="18540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FA4D8680-5ED1-9A45-A3BF-BF2900ECE4FF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7729105" y="4625779"/>
            <a:ext cx="1145141" cy="11100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4D02F1AC-E8F0-B4EB-99EE-53744C190F4E}"/>
              </a:ext>
            </a:extLst>
          </p:cNvPr>
          <p:cNvCxnSpPr>
            <a:cxnSpLocks/>
            <a:stCxn id="79" idx="5"/>
            <a:endCxn id="80" idx="1"/>
          </p:cNvCxnSpPr>
          <p:nvPr/>
        </p:nvCxnSpPr>
        <p:spPr>
          <a:xfrm>
            <a:off x="8952998" y="4625779"/>
            <a:ext cx="962028" cy="1110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F95B3B4C-75D4-437C-5525-EF61B4973224}"/>
                  </a:ext>
                </a:extLst>
              </p:cNvPr>
              <p:cNvSpPr txBox="1"/>
              <p:nvPr/>
            </p:nvSpPr>
            <p:spPr>
              <a:xfrm>
                <a:off x="8857936" y="4270433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F95B3B4C-75D4-437C-5525-EF61B497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936" y="4270433"/>
                <a:ext cx="52545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8091E089-CE53-E153-8222-A2868CAD69D7}"/>
                  </a:ext>
                </a:extLst>
              </p:cNvPr>
              <p:cNvSpPr txBox="1"/>
              <p:nvPr/>
            </p:nvSpPr>
            <p:spPr>
              <a:xfrm>
                <a:off x="7612856" y="5797879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8091E089-CE53-E153-8222-A2868CAD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856" y="5797879"/>
                <a:ext cx="52545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0F7E7B2A-7257-24D0-5AFE-EEFDDE874407}"/>
                  </a:ext>
                </a:extLst>
              </p:cNvPr>
              <p:cNvSpPr txBox="1"/>
              <p:nvPr/>
            </p:nvSpPr>
            <p:spPr>
              <a:xfrm>
                <a:off x="9872908" y="5399237"/>
                <a:ext cx="52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0F7E7B2A-7257-24D0-5AFE-EEFDDE87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908" y="5399237"/>
                <a:ext cx="52545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0F6E2B7-2E0A-9C84-1F0B-92A4BC228B70}"/>
                  </a:ext>
                </a:extLst>
              </p:cNvPr>
              <p:cNvSpPr txBox="1"/>
              <p:nvPr/>
            </p:nvSpPr>
            <p:spPr>
              <a:xfrm>
                <a:off x="8096512" y="4782627"/>
                <a:ext cx="368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00F6E2B7-2E0A-9C84-1F0B-92A4BC22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12" y="4782627"/>
                <a:ext cx="368498" cy="276999"/>
              </a:xfrm>
              <a:prstGeom prst="rect">
                <a:avLst/>
              </a:prstGeom>
              <a:blipFill>
                <a:blip r:embed="rId20"/>
                <a:stretch>
                  <a:fillRect l="-13115" r="-6557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B73E609A-2B92-DED0-70DF-6A8C83FD6E6E}"/>
                  </a:ext>
                </a:extLst>
              </p:cNvPr>
              <p:cNvSpPr txBox="1"/>
              <p:nvPr/>
            </p:nvSpPr>
            <p:spPr>
              <a:xfrm>
                <a:off x="9458847" y="4801567"/>
                <a:ext cx="3684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B73E609A-2B92-DED0-70DF-6A8C83FD6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847" y="4801567"/>
                <a:ext cx="368498" cy="276999"/>
              </a:xfrm>
              <a:prstGeom prst="rect">
                <a:avLst/>
              </a:prstGeom>
              <a:blipFill>
                <a:blip r:embed="rId21"/>
                <a:stretch>
                  <a:fillRect l="-16667" r="-6667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\documentclass{article}&#10;\usepackage{amsmath}&#10;\usepackage{amssymb}&#10;\usepackage[HTML]{xcolor}&#10;\usepackage{nopageno}&#10;&#10;\definecolor{Aguamarina}{HTML}{006A6A}&#10;\definecolor{Vino}{HTML}{890909}&#10;&#10;\begin{document}&#10;&#10;Se asume que se tiene 2 cuerpos muy masivos a comparacion con una tercera masa, la cual para nuestro porposito su interaccion con las demas es minima. Podriamos considerar este sismtema como 2 estrellas masivas acompañadas por un asteroide.&#10;&#10;\end{document}" title="IguanaTex Picture Display">
            <a:extLst>
              <a:ext uri="{FF2B5EF4-FFF2-40B4-BE49-F238E27FC236}">
                <a16:creationId xmlns:a16="http://schemas.microsoft.com/office/drawing/2014/main" id="{47D85FCA-3F72-4CE3-888D-2D00D39DF4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9" y="1580458"/>
            <a:ext cx="5670986" cy="713331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&#10;Otra simplificación adicional es fijar 2 de las masa en el plano OXY, mientras se tiene el cuerpo de menor masa en movimiento. &#10;&#10;&#10;\end{document}" title="IguanaTex Picture Display">
            <a:extLst>
              <a:ext uri="{FF2B5EF4-FFF2-40B4-BE49-F238E27FC236}">
                <a16:creationId xmlns:a16="http://schemas.microsoft.com/office/drawing/2014/main" id="{F9B51DDD-BE28-40E3-A481-806720F871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2951770"/>
            <a:ext cx="5668013" cy="348740"/>
          </a:xfrm>
          <a:prstGeom prst="rect">
            <a:avLst/>
          </a:prstGeom>
        </p:spPr>
      </p:pic>
      <p:pic>
        <p:nvPicPr>
          <p:cNvPr id="17" name="Imagen 16" descr="\documentclass{article}&#10;\usepackage{amsmath}&#10;\usepackage{amssymb}&#10;\usepackage[HTML]{xcolor}&#10;\usepackage{nopageno}&#10;&#10;\definecolor{Aguamarina}{HTML}{006A6A}&#10;\definecolor{Vino}{HTML}{890909}&#10;&#10;\begin{document}&#10;&#10;\[&#10;\]&#10;&#10;\end{document}" title="IguanaTex Picture Display">
            <a:extLst>
              <a:ext uri="{FF2B5EF4-FFF2-40B4-BE49-F238E27FC236}">
                <a16:creationId xmlns:a16="http://schemas.microsoft.com/office/drawing/2014/main" id="{EFE8E364-13D5-4275-9F14-329B1796194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02" y="4090094"/>
            <a:ext cx="2972" cy="2972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&#10;Consideramos que $m_1$ está fija en el origen $(0,0)$ y que $m_2$ está en el punto $(a,0)$, mientras que las coordenadas que sí varían de&#10;&#10;\end{document}" title="IguanaTex Picture Display">
            <a:extLst>
              <a:ext uri="{FF2B5EF4-FFF2-40B4-BE49-F238E27FC236}">
                <a16:creationId xmlns:a16="http://schemas.microsoft.com/office/drawing/2014/main" id="{004148EF-2169-4B17-AE43-C7FD230FD7D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6" y="4443483"/>
            <a:ext cx="5660087" cy="364592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La masa $m_3$ serán $(x,y)$. Inicialmente la masa $m_3$ está ubicada en el punto $(x_0, y_0)$ y con una velocidad de salida de $(x'_0, y'_0)$, es decir:&#10;$$&#10;(x(0), y(0)) = (x_0, y_0), \quad (x'(0), y'(0)) = (x'_0, y'_0).&#10;$$&#10;&#10;\end{document}" title="IguanaTex Picture Display">
            <a:extLst>
              <a:ext uri="{FF2B5EF4-FFF2-40B4-BE49-F238E27FC236}">
                <a16:creationId xmlns:a16="http://schemas.microsoft.com/office/drawing/2014/main" id="{B5E5A93F-F4FD-48AC-817C-E1392616199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5202902"/>
            <a:ext cx="5660087" cy="729183"/>
          </a:xfrm>
          <a:prstGeom prst="rect">
            <a:avLst/>
          </a:prstGeom>
        </p:spPr>
      </p:pic>
      <p:pic>
        <p:nvPicPr>
          <p:cNvPr id="46" name="Imagen 45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3231EA41-E9FF-4360-B6E3-89271CF70A2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47" name="Imagen 46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4F8E0A30-8728-44A9-B4A4-076CAE7FE9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25" name="AutoShape 2">
            <a:extLst>
              <a:ext uri="{FF2B5EF4-FFF2-40B4-BE49-F238E27FC236}">
                <a16:creationId xmlns:a16="http://schemas.microsoft.com/office/drawing/2014/main" id="{4FF58E77-5FC1-439B-9FD1-B3146E4E7B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5EE526B2-0803-440E-B243-60C350931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7" name="Imagen 26" descr="\documentclass{article}&#10;\usepackage{amsmath}&#10;\usepackage[utf8]{inputenc}&#10;\usepackage[spanish]{babel}&#10;\pagestyle{empty}&#10;\begin{document}&#10;&#10;La \textbf{Lagrangiana} ($\mathcal{L}$) se define como la diferencia entre la \textbf{Energía Cinética} ($T$) y la \textbf{Energía Potencial} ($V$) del sistema:&#10;$$&#10;\mathcal{L} = T - V&#10;$$&#10;&#10;\end{document}" title="IguanaTex Picture Display">
            <a:extLst>
              <a:ext uri="{FF2B5EF4-FFF2-40B4-BE49-F238E27FC236}">
                <a16:creationId xmlns:a16="http://schemas.microsoft.com/office/drawing/2014/main" id="{5264605D-125D-4E59-94BC-6D60607A48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1" y="1312683"/>
            <a:ext cx="5335872" cy="647480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[utf8]{inputenc}&#10;\usepackage[spanish]{babel}&#10;\pagestyle{empty}&#10;\begin{document}&#10;&#10;La energía cinética es solo de la masa en movimiento ($m_3$):$$T = \frac{1}{2} m_3 (\dot{x}^2 + \dot{y}^2)$$Donde $\dot{x}$ y $\dot{y}$ son las velocidades en $x$ e $y$.&#10;&#10;\end{document}" title="IguanaTex Picture Display">
            <a:extLst>
              <a:ext uri="{FF2B5EF4-FFF2-40B4-BE49-F238E27FC236}">
                <a16:creationId xmlns:a16="http://schemas.microsoft.com/office/drawing/2014/main" id="{8D506E82-21BB-4212-91FB-A7A7823A34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1" y="2072018"/>
            <a:ext cx="4230577" cy="947395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[utf8]{inputenc}&#10;\usepackage[spanish]{babel}&#10;\pagestyle{empty}&#10;\begin{document}&#10;&#10;\section*{Energía Potencial ($V$)}&#10;&#10;La energía potencial gravitatoria del sistema es la suma de las interacciones entre $m_3$ y $m_1$, y entre $m_3$ y $m_2$. La energía potencial gravitatoria entre dos masas $M$ y $m$ separadas por una distancia $r$ es $V = -\frac{GMm}{r}$.&#10;&#10;\begin{enumerate}&#10;    \item \textbf{Potencial entre $m_3$ y $m_1$ ($V_{13}$):} Distancia &#10;$r_{13} = \sqrt{(x - 0)^2 + (y - 0)^2} = \sqrt{x^2 + y^2}$&#10;    \begin{equation*}&#10;    V_{13} = -\frac{Gm_1m_3}{\sqrt{x^2 + y^2}}&#10;    \end{equation*}&#10;\end{enumerate}&#10;&#10;\end{document}" title="IguanaTex Picture Display">
            <a:extLst>
              <a:ext uri="{FF2B5EF4-FFF2-40B4-BE49-F238E27FC236}">
                <a16:creationId xmlns:a16="http://schemas.microsoft.com/office/drawing/2014/main" id="{FC3E099A-9A1E-4826-828F-3F25FAF9BD2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7" y="3364204"/>
            <a:ext cx="4753160" cy="1694648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[utf8]{inputenc}&#10;\usepackage[spanish]{babel}&#10;\pagestyle{empty}&#10;\begin{document}&#10;&#10;\begin{enumerate}&#10;    \setcounter{enumi}{1}&#10;    \item \textbf{Potencial entre $m_3$ y $m_2$ ($V_{23}$):} Distancia $r_{23} = \sqrt{(x - a)^2 + (y - 0)^2} = \sqrt{(x - a)^2 + y^2}$&#10;    \begin{equation*}&#10;    V_{23} = -\frac{Gm_2m_3}{\sqrt{(x - a)^2 + y^2}}&#10;    \end{equation*}&#10;\end{enumerate}&#10;&#10;\end{document}" title="IguanaTex Picture Display">
            <a:extLst>
              <a:ext uri="{FF2B5EF4-FFF2-40B4-BE49-F238E27FC236}">
                <a16:creationId xmlns:a16="http://schemas.microsoft.com/office/drawing/2014/main" id="{A830C09A-500A-4395-B69A-1FDD802A21B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5564021"/>
            <a:ext cx="4880549" cy="754194"/>
          </a:xfrm>
          <a:prstGeom prst="rect">
            <a:avLst/>
          </a:prstGeom>
        </p:spPr>
      </p:pic>
      <p:pic>
        <p:nvPicPr>
          <p:cNvPr id="32" name="Imagen 31" descr="\documentclass{article}&#10;\usepackage{amsmath}&#10;\usepackage[utf8]{inputenc}&#10;\usepackage[spanish]{babel}&#10;\pagestyle{empty}&#10;\begin{document}&#10;&#10;El potencial total es $V = V_{13} + V_{23}$:&#10;$$&#10;V = -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61C076D9-690A-40B7-9FC4-0901BC7F9B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38" y="4571697"/>
            <a:ext cx="4211128" cy="832163"/>
          </a:xfrm>
          <a:prstGeom prst="rect">
            <a:avLst/>
          </a:prstGeom>
        </p:spPr>
      </p:pic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40ECB7A2-0451-4072-84DA-34F14EE69F88}"/>
              </a:ext>
            </a:extLst>
          </p:cNvPr>
          <p:cNvCxnSpPr>
            <a:cxnSpLocks/>
          </p:cNvCxnSpPr>
          <p:nvPr/>
        </p:nvCxnSpPr>
        <p:spPr>
          <a:xfrm flipV="1">
            <a:off x="5948929" y="4642770"/>
            <a:ext cx="499392" cy="41608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5B773148-D8BC-447F-AD6F-A38E924AC4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7107" y="1124203"/>
            <a:ext cx="3420719" cy="23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557A36A9-A527-4E5C-84A6-66F115400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BA98E945-6EED-4F41-BEFB-F0F0AA085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2" name="Imagen 21" descr="\documentclass{article}&#10;\usepackage{amsmath}&#10;\usepackage[utf8]{inputenc}&#10;\usepackage[spanish]{babel}&#10;\pagestyle{empty}&#10;\begin{document}&#10;&#10;\section*{Lagrangiana ($\mathcal{L}$)}&#10;&#10;Sustituyendo $T$ y $V$:&#10;$$&#10;\mathcal{L}(x, y, \dot{x}, \dot{y}) = \frac{1}{2}m_3(\dot{x}^2 + \dot{y}^2) + 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4088728B-AF01-438F-993B-D9322CDF2E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2" y="1303635"/>
            <a:ext cx="4731510" cy="1116593"/>
          </a:xfrm>
          <a:prstGeom prst="rect">
            <a:avLst/>
          </a:prstGeom>
        </p:spPr>
      </p:pic>
      <p:pic>
        <p:nvPicPr>
          <p:cNvPr id="23" name="Imagen 22" descr="\documentclass{article}&#10;\usepackage{amsmath}&#10;\usepackage[utf8]{inputenc}&#10;\usepackage[spanish]{babel}&#10;\pagestyle{empty}&#10;\begin{document}&#10;&#10;\section*{Momentos Canónicos Conjugados ($p_i$)}&#10;Los momentos canónicos conjugados ($p_x, p_y$) se definen como la derivada parcial de la Lagrangiana respecto a las velocidades generalizadas ($\dot{x}, \dot{y}$):&#10;$$&#10;p_i = \frac{\partial \mathcal{L}}{\partial \dot{q}_i}&#10;$$&#10;&#10;\end{document}" title="IguanaTex Picture Display">
            <a:extLst>
              <a:ext uri="{FF2B5EF4-FFF2-40B4-BE49-F238E27FC236}">
                <a16:creationId xmlns:a16="http://schemas.microsoft.com/office/drawing/2014/main" id="{F2E1F8D3-D3D1-409D-9C0A-2BB45E1CE6B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4" y="2736707"/>
            <a:ext cx="4754107" cy="1112505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[utf8]{inputenc}&#10;\usepackage[spanish]{babel}&#10;\pagestyle{empty}&#10;\begin{document}&#10;&#10;\subsection*{Momento conjugado a $x$ ($p_x$):}&#10;$$&#10;p_x = \frac{\partial \mathcal{L}}{\partial \dot{x}} = \frac{\partial}{\partial \dot{x}}\left[\frac{1}{2}m_3(\dot{x}^2 + \dot{y}^2) + V\right] = m_3 \dot{x}&#10;$$&#10;&#10;\subsection*{Momento conjugado a $y$ ($p_y$):}&#10;$$&#10;p_y = \frac{\partial \mathcal{L}}{\partial \dot{y}} = \frac{\partial}{\partial \dot{y}}\left[\frac{1}{2}m_3(\dot{x}^2 + \dot{y}^2) + V\right] = m_3 \dot{y}&#10;$$&#10;&#10;\end{document}" title="IguanaTex Picture Display">
            <a:extLst>
              <a:ext uri="{FF2B5EF4-FFF2-40B4-BE49-F238E27FC236}">
                <a16:creationId xmlns:a16="http://schemas.microsoft.com/office/drawing/2014/main" id="{E6CF0B10-077E-46CC-B46F-23184F91FC5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4167699"/>
            <a:ext cx="4532245" cy="2031696"/>
          </a:xfrm>
          <a:prstGeom prst="rect">
            <a:avLst/>
          </a:prstGeom>
        </p:spPr>
      </p:pic>
      <p:pic>
        <p:nvPicPr>
          <p:cNvPr id="29" name="Imagen 28" descr="\documentclass{article}&#10;\usepackage{amsmath}&#10;\usepackage[utf8]{inputenc}&#10;\usepackage[spanish]{babel}&#10;\pagestyle{empty}&#10;\begin{document}&#10;&#10;\section*{Hamiltoniana del Sistema ($\mathcal{H}$)}&#10;&#10;La Hamiltoniana se define por la \textbf{Transformada de Legendre} de la Lagrangiana:&#10;$$&#10;\mathcal{H}(x, y, p_x, p_y) = \sum_{i} p_i \dot{q}_i - \mathcal{L}&#10;$$&#10;&#10;Sustituyendo $\mathcal{L}$ y los momentos:&#10;$$&#10;\mathcal{H} = (p_x \dot{x} + p_y \dot{y}) - \left[\frac{1}{2}m_3(\dot{x}^2 + \dot{y}^2) - V\right]&#10;$$&#10;$$&#10;\mathcal{H} = \left(p_x \frac{p_x}{m_3} + p_y \frac{p_y}{m_3}\right) - \frac{1}{2}m_3 \left[\left(\frac{p_x}{m_3}\right)^2 + \left(\frac{p_y}{m_3}\right)^2\right] - V&#10;$$&#10;$$&#10;\mathcal{H} = \frac{p_x^2 + p_y^2}{m_3} - \frac{1}{2}m_3 \frac{p_x^2 + p_y^2}{m_3^2} - V&#10;$$&#10;$$&#10;\mathcal{H} = \frac{p_x^2 + p_y^2}{m_3} - \frac{p_x^2 + p_y^2}{2m_3} - V&#10;$$&#10;$$&#10;\mathcal{H} = \frac{p_x^2 + p_y^2}{2m_3} - V&#10;$$&#10;&#10;\end{document}" title="IguanaTex Picture Display">
            <a:extLst>
              <a:ext uri="{FF2B5EF4-FFF2-40B4-BE49-F238E27FC236}">
                <a16:creationId xmlns:a16="http://schemas.microsoft.com/office/drawing/2014/main" id="{133CAC43-D9D1-4E61-81D9-C034E4068E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87" y="1398815"/>
            <a:ext cx="5013860" cy="3755569"/>
          </a:xfrm>
          <a:prstGeom prst="rect">
            <a:avLst/>
          </a:prstGeom>
        </p:spPr>
      </p:pic>
      <p:pic>
        <p:nvPicPr>
          <p:cNvPr id="33" name="Imagen 32" descr="\documentclass{article}&#10;\usepackage{amsmath}&#10;\usepackage[utf8]{inputenc}&#10;\usepackage[spanish]{babel}&#10;\pagestyle{empty}&#10;\begin{document}&#10;&#10;La Hamiltoniana es:&#10;$$&#10;\mathcal{H}(x, y, p_x, p_y) = \frac{p_x^2 + p_y^2}{2m_3} - Gm_3 \left( \frac{m_1}{\sqrt{x^2 + y^2}} + \frac{m_2}{\sqrt{(x - a)^2 + y^2}} \right)&#10;$$&#10;&#10;\end{document}" title="IguanaTex Picture Display">
            <a:extLst>
              <a:ext uri="{FF2B5EF4-FFF2-40B4-BE49-F238E27FC236}">
                <a16:creationId xmlns:a16="http://schemas.microsoft.com/office/drawing/2014/main" id="{E7A2F8F1-EB08-403F-B68F-E5541141489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87" y="5289067"/>
            <a:ext cx="4767232" cy="7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8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 title="IguanaTex Picture Display">
            <a:extLst>
              <a:ext uri="{FF2B5EF4-FFF2-40B4-BE49-F238E27FC236}">
                <a16:creationId xmlns:a16="http://schemas.microsoft.com/office/drawing/2014/main" id="{5AE402D2-4EC9-44B7-9559-6ED2231916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118313" cy="349167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 title="IguanaTex Picture Display">
            <a:extLst>
              <a:ext uri="{FF2B5EF4-FFF2-40B4-BE49-F238E27FC236}">
                <a16:creationId xmlns:a16="http://schemas.microsoft.com/office/drawing/2014/main" id="{631FB785-9924-4062-A8F1-A91229A20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1"/>
            <a:ext cx="1783735" cy="164256"/>
          </a:xfrm>
          <a:prstGeom prst="rect">
            <a:avLst/>
          </a:prstGeom>
        </p:spPr>
      </p:pic>
      <p:sp>
        <p:nvSpPr>
          <p:cNvPr id="16" name="AutoShape 2">
            <a:extLst>
              <a:ext uri="{FF2B5EF4-FFF2-40B4-BE49-F238E27FC236}">
                <a16:creationId xmlns:a16="http://schemas.microsoft.com/office/drawing/2014/main" id="{246B026C-9224-4EE3-91E7-8D45030C2E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051" y="29893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52534BEF-42AD-469A-84AE-BDD5EF6FD8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5" name="Imagen 24" descr="\documentclass{article}&#10;\usepackage{amsmath}&#10;\usepackage[utf8]{inputenc}&#10;\usepackage[spanish]{babel}&#10;\pagestyle{empty}&#10;\begin{document}&#10;&#10;\section*{Ecuaciones de Hamilton}&#10;&#10;Las Ecuaciones Canónicas de Movimiento son un sistema de cuatro ecuaciones diferenciales de primer orden:&#10;$$&#10;\dot{q}_i = \frac{\partial \mathcal{H}}{\partial p_i}&#10;$$&#10;$$&#10;\dot{p}_i = -\frac{\partial \mathcal{H}}{\partial q_i}&#10;$$&#10;&#10;\end{document}" title="IguanaTex Picture Display">
            <a:extLst>
              <a:ext uri="{FF2B5EF4-FFF2-40B4-BE49-F238E27FC236}">
                <a16:creationId xmlns:a16="http://schemas.microsoft.com/office/drawing/2014/main" id="{B13E3715-5352-424B-8B4F-CAFD4688959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1339327"/>
            <a:ext cx="5112328" cy="1676070"/>
          </a:xfrm>
          <a:prstGeom prst="rect">
            <a:avLst/>
          </a:prstGeom>
        </p:spPr>
      </p:pic>
      <p:pic>
        <p:nvPicPr>
          <p:cNvPr id="26" name="Imagen 25" descr="\documentclass{article}&#10;\usepackage{amsmath}&#10;\usepackage[utf8]{inputenc}&#10;\usepackage[spanish]{babel}&#10;\pagestyle{empty}&#10;\begin{document}&#10;&#10;\section*{Ecuaciones para las Coordenadas ($\dot{x}, \dot{y}$)}&#10;&#10;\subsection*{Para $\dot{x}$:}&#10;$$&#10;\dot{x} = \frac{\partial \mathcal{H}}{\partial p_x} = \frac{1}{2m_3}(2p_x) = \frac{p_x}{m_3}&#10;$$&#10;(Esta es la definición de $p_x$ que usamos, $p_x = m_3 \dot{x}$)&#10;&#10;\subsection*{Para $\dot{y}$:}&#10;$$&#10;\dot{y} = \frac{\partial \mathcal{H}}{\partial p_y} = \frac{1}{2m_3}(2p_y) = \frac{p_y}{m_3}&#10;$$&#10;&#10;\end{document}" title="IguanaTex Picture Display">
            <a:extLst>
              <a:ext uri="{FF2B5EF4-FFF2-40B4-BE49-F238E27FC236}">
                <a16:creationId xmlns:a16="http://schemas.microsoft.com/office/drawing/2014/main" id="{6AA1C50C-B79C-46F4-896D-15D00E71C4D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6" y="3342682"/>
            <a:ext cx="4147356" cy="2463695"/>
          </a:xfrm>
          <a:prstGeom prst="rect">
            <a:avLst/>
          </a:prstGeom>
        </p:spPr>
      </p:pic>
      <p:pic>
        <p:nvPicPr>
          <p:cNvPr id="27" name="Imagen 26" descr="\documentclass{article}&#10;\usepackage{amsmath}&#10;\usepackage[utf8]{inputenc}&#10;\usepackage[spanish]{babel}&#10;\pagestyle{empty}&#10;\begin{document}&#10;&#10;\subsection*{Para $\dot{p}_x$:}&#10;$$&#10;\dot{p}_x = -\frac{\partial \mathcal{H}}{\partial x} = -\left(- \frac{\partial V}{\partial x}\right) = \frac{\partial V}{\partial x}&#10;$$&#10;&#10;\end{document}" title="IguanaTex Picture Display">
            <a:extLst>
              <a:ext uri="{FF2B5EF4-FFF2-40B4-BE49-F238E27FC236}">
                <a16:creationId xmlns:a16="http://schemas.microsoft.com/office/drawing/2014/main" id="{E8C560F3-62D2-4EF6-B040-006A4ED8DEB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30" y="1478264"/>
            <a:ext cx="3575455" cy="768279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[utf8]{inputenc}&#10;\usepackage[spanish]{babel}&#10;\pagestyle{empty}&#10;\begin{document}&#10;&#10;$$&#10;\dot{p}_x = -Gm_3 \left[ \frac{m_1x}{(x^2 + y^2)^{3/2}} + \frac{m_2(x-a)}{((x-a)^2 + y^2)^{3/2}} \right]&#10;$$&#10;&#10;\end{document}" title="IguanaTex Picture Display">
            <a:extLst>
              <a:ext uri="{FF2B5EF4-FFF2-40B4-BE49-F238E27FC236}">
                <a16:creationId xmlns:a16="http://schemas.microsoft.com/office/drawing/2014/main" id="{93F0D81D-2B17-4826-9EC2-16A0508156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5" y="5468404"/>
            <a:ext cx="3466378" cy="399201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[utf8]{inputenc}&#10;\usepackage[spanish]{babel}&#10;\pagestyle{empty}&#10;\begin{document}&#10;&#10;\subsection*{Para $\dot{p}_y$:}&#10;$$&#10;\dot{p}_y = -\frac{\partial \mathcal{H}}{\partial y} = -\left(- \frac{\partial V}{\partial y}\right) = \frac{\partial V}{\partial y}&#10;$$&#10;&#10;\end{document}" title="IguanaTex Picture Display">
            <a:extLst>
              <a:ext uri="{FF2B5EF4-FFF2-40B4-BE49-F238E27FC236}">
                <a16:creationId xmlns:a16="http://schemas.microsoft.com/office/drawing/2014/main" id="{1962B02C-445E-4499-8142-EE533053384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4" y="2463355"/>
            <a:ext cx="3358861" cy="722100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[utf8]{inputenc}&#10;\usepackage[spanish]{babel}&#10;\pagestyle{empty}&#10;\begin{document}&#10;&#10;$$&#10;\dot{p}_y = -Gm_3y \left[ \frac{m_1}{(x^2 + y^2)^{3/2}} + \frac{m_2}{((x-a)^2 + y^2)^{3/2}} \right]&#10;$$&#10;&#10;\end{document}" title="IguanaTex Picture Display">
            <a:extLst>
              <a:ext uri="{FF2B5EF4-FFF2-40B4-BE49-F238E27FC236}">
                <a16:creationId xmlns:a16="http://schemas.microsoft.com/office/drawing/2014/main" id="{CF20D4C8-5071-4E76-97E4-D144BA3683C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85" y="4033595"/>
            <a:ext cx="3575455" cy="402176"/>
          </a:xfrm>
          <a:prstGeom prst="rect">
            <a:avLst/>
          </a:prstGeom>
        </p:spPr>
      </p:pic>
      <p:pic>
        <p:nvPicPr>
          <p:cNvPr id="32" name="Imagen 31" descr="\documentclass{article}&#10;\usepackage{amsmath}&#10;\usepackage[utf8]{inputenc}&#10;\usepackage[spanish]{babel}&#10;\pagestyle{empty}&#10;\begin{document}&#10;&#10;lo cual nos darian las siguientes ecuaciones&#10;&#10;\end{document}" title="IguanaTex Picture Display">
            <a:extLst>
              <a:ext uri="{FF2B5EF4-FFF2-40B4-BE49-F238E27FC236}">
                <a16:creationId xmlns:a16="http://schemas.microsoft.com/office/drawing/2014/main" id="{CC38B3BA-DDCB-46AC-970D-3E68C2EDF66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54" y="3463456"/>
            <a:ext cx="2838409" cy="1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4" name="Imagen 3" descr="\documentclass{standalone}&#10;\usepackage{amsmath}&#10;\usepackage{amssymb}&#10;\usepackage[HTML]{xcolor} &#10;&#10;\definecolor{Aguamarina}{HTML}{006A6A}&#10;&#10;\begin{document}&#10;&#10;{\color{Aguamarina}{4.}} Conclusiones&#10;&#10;\end{document}" title="IguanaTex Picture Display">
            <a:extLst>
              <a:ext uri="{FF2B5EF4-FFF2-40B4-BE49-F238E27FC236}">
                <a16:creationId xmlns:a16="http://schemas.microsoft.com/office/drawing/2014/main" id="{A01EEB9C-6703-4EC7-A657-3FD2BAB500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2617592" cy="275171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E417AF93-8A74-42B5-B701-45E9D7EC7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0169" y="4093145"/>
            <a:ext cx="348820" cy="3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BBF29E23-68D5-41AC-89F3-61AA733328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0718" y="4380372"/>
            <a:ext cx="348820" cy="3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6" name="Imagen 25" descr="\documentclass{article}&#10;\usepackage{amsmath}&#10;\usepackage[utf8]{inputenc}&#10;\usepackage[spanish]{babel}&#10;\pagestyle{empty}&#10;\begin{document}&#10;&#10;\begin{itemize}&#10; \item \textbf{Ventaja del Formalismo Hamiltoniano:} El uso del \textbf{formalismo hamiltoniano} ($\mathcal{H}$) y de bases teóricas sólidas para describir las órbitas de manera rigurosa constituyó una ventaja clave, facilitando la derivación de las ecuaciones canónicas de movimiento.&#10;    \vspace{0.1cm}&#10;    \item \textbf{Desafío Numérico y Rigor Metodológico:} La obtención de resultados consistentes en este informe fue posible gracias a una definición cuidadosa de los parámetros físicos, las condiciones iniciales y los detalles computacionales. El rigor en estos aspectos fue crucial para mitigar los desafíos numéricos asociados al caos.&#10;    \vspace{0.1cm}&#10;    \item \textbf{Base del Caos y Sensibilidad a Condiciones Iniciales:} Este problema sentó las bases para el estudio moderno de los sistemas dinámicos y de las soluciones caóticas. La sensibilidad extrema a las condiciones iniciales implica que pequeños errores de redondeo, o ligeras variaciones en los parámetros físicos, se amplifican \textbf{exponencialmente} con el tiempo.&#10;    \vspace{0.1cm}&#10;    &#10;&#10;    &#10;&#10;\end{itemize}&#10;\end{document}" title="IguanaTex Picture Display">
            <a:extLst>
              <a:ext uri="{FF2B5EF4-FFF2-40B4-BE49-F238E27FC236}">
                <a16:creationId xmlns:a16="http://schemas.microsoft.com/office/drawing/2014/main" id="{1BD04E50-904D-4DED-80C5-02821D3A22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18" y="1989589"/>
            <a:ext cx="5970848" cy="33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CEA9-6E81-1470-ACC5-22C432C4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D6667E-9115-6DB1-79C7-76B701050417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F6D-0A02-ECF7-6EF0-EB5EA0182B86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05461F-CE4C-802F-F83A-9C980F8C9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F6526E8-07F7-2806-15D6-3084A7054113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B3AB2419-B39F-0213-4AD2-39BDFC427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19" name="Imagen 18" descr="\documentclass{standalone}&#10;\usepackage{amsmath}&#10;\usepackage{amssymb}&#10;\usepackage[HTML]{xcolor} &#10;&#10;\definecolor{Aguamarina}{HTML}{006A6A}&#10;&#10;\begin{document}&#10;&#10;{\color{Aguamarina}{5.}} Referencias&#10;&#10;\end{document}" title="IguanaTex Picture Display">
            <a:extLst>
              <a:ext uri="{FF2B5EF4-FFF2-40B4-BE49-F238E27FC236}">
                <a16:creationId xmlns:a16="http://schemas.microsoft.com/office/drawing/2014/main" id="{DA8288E6-8762-4BC8-B60D-03AC49EA91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2342422" cy="275171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begin{itemize}&#10;    \item \textcolor{Aguamarina}{Broucke, R., \&amp; Lass, H.} (1973). \textcolor{Vino}{A note on relative motion in the general three-body problem.} \textit{Celestial Mechanics}, 8(1), 5–10.&#10;&#10;    \item \textcolor{Aguamarina}{García Ribote, I.} (2017). \textcolor{Vino}{\textit{El problema de los tres cuerpos}} [Trabajo de Fin de Grado, Universidad del País Vasco]. ADDI.&#10;&#10;    \item \textcolor{Aguamarina}{Lagrange, J. L.} (1873). \textcolor{Vino}{Essai sur le problème des trois corps.} En J. A. Serret (Ed.), \textit{Oeuvres de Lagrange} (Vol. 6, pp. 229–332). Gauthier-Villars. (Obra original publicada en 1772).&#10;&#10;    \item \textcolor{Aguamarina}{Martín López, D.} (2015). \textcolor{Vino}{\textit{Un acercamiento numérico al problema de los tres cuerpos}} [Trabajo de Fin de Grado, Universidad de Cantabria]. UCrea.&#10;&#10;    \item \textcolor{Aguamarina}{Perezagua López, R. L.} (2022, septiembre). \textcolor{Vino}{El problema de los tres cuerpos.} \textit{Nuclear España}, 1–4.&#10;\end{itemize}&#10;\end{document}" title="IguanaTex Picture Display">
            <a:extLst>
              <a:ext uri="{FF2B5EF4-FFF2-40B4-BE49-F238E27FC236}">
                <a16:creationId xmlns:a16="http://schemas.microsoft.com/office/drawing/2014/main" id="{DA59D8BB-5447-4051-96F5-B746ED7280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8" y="2440584"/>
            <a:ext cx="5339742" cy="260958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3A68ED6-D8D8-456F-AFF5-E47FCA1B0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406" y="1173586"/>
            <a:ext cx="3076037" cy="20561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76B0DA-2677-42DB-9148-3BBAC790DC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191" y="3429000"/>
            <a:ext cx="2058461" cy="2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5297232-8C93-4F00-B1D2-E956C7079DAD}"/>
              </a:ext>
            </a:extLst>
          </p:cNvPr>
          <p:cNvSpPr/>
          <p:nvPr/>
        </p:nvSpPr>
        <p:spPr>
          <a:xfrm>
            <a:off x="9412503" y="3503377"/>
            <a:ext cx="216715" cy="1964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5" name="Imagen 14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599667F0-3983-42DA-8E2E-54578C66A4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7" name="Imagen 96" descr="\documentclass{article}&#10;\usepackage{amsmath}&#10;\usepackage{amssymb}&#10;\usepackage[HTML]{xcolor}&#10;\usepackage{nopageno}&#10;&#10;\definecolor{Aguamarina}{HTML}{006A6A}&#10;&#10;\begin{document}&#10;&#10;\begin{align*}&#10;\ddot{\mathbf{R}}_1 &amp;= G \left( M_2 \frac{\mathbf{R}_2 - \mathbf{R}_1}{|\mathbf{R}_2 - \mathbf{R}_1|^3} + M_3 \frac{\mathbf{R}_3 - \mathbf{R}_1}{|\mathbf{R}_3 - \mathbf{R}_1|^3} \right) \\&#10;\ddot{\mathbf{R}}_2 &amp;= G \left( M_1 \frac{\mathbf{R}_1 - \mathbf{R}_2}{|\mathbf{R}_1 - \mathbf{R}_2|^3} + M_3 \frac{\mathbf{R}_3 - \mathbf{R}_2}{|\mathbf{R}_3 - \mathbf{R}_2|^3} \right) \\&#10;\ddot{\mathbf{R}}_3 &amp;= G \left( M_1 \frac{\mathbf{R}_1 - \mathbf{R}_3}{|\mathbf{R}_1 - \mathbf{R}_3|^3} + M_2 \frac{\mathbf{R}_2 - \mathbf{R}_3}{|\mathbf{R}_2 - \mathbf{R}_3|^3} \right)&#10;\end{align*}&#10;&#10;\end{document}" title="IguanaTex Picture Display">
            <a:extLst>
              <a:ext uri="{FF2B5EF4-FFF2-40B4-BE49-F238E27FC236}">
                <a16:creationId xmlns:a16="http://schemas.microsoft.com/office/drawing/2014/main" id="{5E020620-0B44-4161-B4F8-10C3C05E39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6" y="3445365"/>
            <a:ext cx="5192435" cy="2180168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8B3E012-0445-4CE1-AB16-4773D09AC61E}"/>
              </a:ext>
            </a:extLst>
          </p:cNvPr>
          <p:cNvCxnSpPr/>
          <p:nvPr/>
        </p:nvCxnSpPr>
        <p:spPr>
          <a:xfrm flipV="1">
            <a:off x="8607860" y="1896698"/>
            <a:ext cx="0" cy="21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4EBEDD3-BE46-4B77-A656-B83F3FE6F599}"/>
              </a:ext>
            </a:extLst>
          </p:cNvPr>
          <p:cNvCxnSpPr>
            <a:cxnSpLocks/>
          </p:cNvCxnSpPr>
          <p:nvPr/>
        </p:nvCxnSpPr>
        <p:spPr>
          <a:xfrm>
            <a:off x="8607860" y="4056698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C982153-1975-4E62-9451-E8B38A22C532}"/>
              </a:ext>
            </a:extLst>
          </p:cNvPr>
          <p:cNvCxnSpPr>
            <a:cxnSpLocks/>
          </p:cNvCxnSpPr>
          <p:nvPr/>
        </p:nvCxnSpPr>
        <p:spPr>
          <a:xfrm flipH="1">
            <a:off x="7290788" y="4056698"/>
            <a:ext cx="1317073" cy="1606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AF9809EE-ED65-458F-8C97-671B5520496C}"/>
              </a:ext>
            </a:extLst>
          </p:cNvPr>
          <p:cNvSpPr/>
          <p:nvPr/>
        </p:nvSpPr>
        <p:spPr>
          <a:xfrm flipH="1" flipV="1">
            <a:off x="7386483" y="3187305"/>
            <a:ext cx="486560" cy="4742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62AAD40-4E78-4DBE-9A62-11AF73FC73C7}"/>
              </a:ext>
            </a:extLst>
          </p:cNvPr>
          <p:cNvSpPr/>
          <p:nvPr/>
        </p:nvSpPr>
        <p:spPr>
          <a:xfrm>
            <a:off x="9043390" y="2661424"/>
            <a:ext cx="369115" cy="3488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\documentclass{article}&#10;\usepackage{amsmath}&#10;\usepackage{amssymb}&#10;\usepackage[HTML]{xcolor}&#10;\usepackage{nopageno}&#10;&#10;\definecolor{Aguamarina}{HTML}{006A6A}&#10;&#10;\begin{document}&#10;&#10;X&#10;&#10;\end{document}" title="IguanaTex Picture Display">
            <a:extLst>
              <a:ext uri="{FF2B5EF4-FFF2-40B4-BE49-F238E27FC236}">
                <a16:creationId xmlns:a16="http://schemas.microsoft.com/office/drawing/2014/main" id="{9E60270D-4DAD-4CDF-8088-7BA801BEDA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58" y="5663191"/>
            <a:ext cx="184430" cy="178333"/>
          </a:xfrm>
          <a:prstGeom prst="rect">
            <a:avLst/>
          </a:prstGeom>
        </p:spPr>
      </p:pic>
      <p:pic>
        <p:nvPicPr>
          <p:cNvPr id="37" name="Imagen 36" descr="\documentclass{article}&#10;\usepackage{amsmath}&#10;\usepackage{amssymb}&#10;\usepackage[HTML]{xcolor}&#10;\usepackage{nopageno}&#10;&#10;\definecolor{Aguamarina}{HTML}{006A6A}&#10;&#10;\begin{document}&#10;&#10;Y&#10;&#10;\end{document}" title="IguanaTex Picture Display">
            <a:extLst>
              <a:ext uri="{FF2B5EF4-FFF2-40B4-BE49-F238E27FC236}">
                <a16:creationId xmlns:a16="http://schemas.microsoft.com/office/drawing/2014/main" id="{AD690A12-9DD5-4AFF-977E-60D3FBE9A9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92" y="3967531"/>
            <a:ext cx="192051" cy="178333"/>
          </a:xfrm>
          <a:prstGeom prst="rect">
            <a:avLst/>
          </a:prstGeom>
        </p:spPr>
      </p:pic>
      <p:pic>
        <p:nvPicPr>
          <p:cNvPr id="41" name="Imagen 40" descr="\documentclass{article}&#10;\usepackage{amsmath}&#10;\usepackage{amssymb}&#10;\usepackage[HTML]{xcolor}&#10;\usepackage{nopageno}&#10;&#10;\definecolor{Aguamarina}{HTML}{006A6A}&#10;&#10;\begin{document}&#10;&#10;Z&#10;&#10;\end{document}" title="IguanaTex Picture Display">
            <a:extLst>
              <a:ext uri="{FF2B5EF4-FFF2-40B4-BE49-F238E27FC236}">
                <a16:creationId xmlns:a16="http://schemas.microsoft.com/office/drawing/2014/main" id="{CD73F9A2-06D8-496C-9C8D-9C59128960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32" y="1648406"/>
            <a:ext cx="135655" cy="178333"/>
          </a:xfrm>
          <a:prstGeom prst="rect">
            <a:avLst/>
          </a:prstGeom>
        </p:spPr>
      </p:pic>
      <p:pic>
        <p:nvPicPr>
          <p:cNvPr id="112" name="Imagen 111" descr="\documentclass{article}&#10;\usepackage{amsmath}&#10;\usepackage{amssymb}&#10;\usepackage[HTML]{xcolor}&#10;\usepackage{nopageno}&#10;&#10;\definecolor{Aguamarina}{HTML}{006A6A}&#10;&#10;\begin{document}&#10;&#10;$M_1$&#10;&#10;\end{document}" title="IguanaTex Picture Display">
            <a:extLst>
              <a:ext uri="{FF2B5EF4-FFF2-40B4-BE49-F238E27FC236}">
                <a16:creationId xmlns:a16="http://schemas.microsoft.com/office/drawing/2014/main" id="{389B9063-AB6C-40D7-A25B-9C101F5995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39" y="2966006"/>
            <a:ext cx="324658" cy="216439"/>
          </a:xfrm>
          <a:prstGeom prst="rect">
            <a:avLst/>
          </a:prstGeom>
        </p:spPr>
      </p:pic>
      <p:pic>
        <p:nvPicPr>
          <p:cNvPr id="114" name="Imagen 113" descr="\documentclass{article}&#10;\usepackage{amsmath}&#10;\usepackage{amssymb}&#10;\usepackage[HTML]{xcolor}&#10;\usepackage{nopageno}&#10;&#10;\definecolor{Aguamarina}{HTML}{006A6A}&#10;&#10;\begin{document}&#10;&#10;$M_2$&#10;&#10;\end{document}" title="IguanaTex Picture Display">
            <a:extLst>
              <a:ext uri="{FF2B5EF4-FFF2-40B4-BE49-F238E27FC236}">
                <a16:creationId xmlns:a16="http://schemas.microsoft.com/office/drawing/2014/main" id="{209DDB1D-17C9-4C0E-92A6-E5B5E6BA0D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479" y="2488829"/>
            <a:ext cx="330754" cy="216439"/>
          </a:xfrm>
          <a:prstGeom prst="rect">
            <a:avLst/>
          </a:prstGeom>
        </p:spPr>
      </p:pic>
      <p:pic>
        <p:nvPicPr>
          <p:cNvPr id="116" name="Imagen 115" descr="\documentclass{article}&#10;\usepackage{amsmath}&#10;\usepackage{amssymb}&#10;\usepackage[HTML]{xcolor}&#10;\usepackage{nopageno}&#10;&#10;\definecolor{Aguamarina}{HTML}{006A6A}&#10;&#10;\begin{document}&#10;&#10;$M_3$&#10;&#10;\end{document}" title="IguanaTex Picture Display">
            <a:extLst>
              <a:ext uri="{FF2B5EF4-FFF2-40B4-BE49-F238E27FC236}">
                <a16:creationId xmlns:a16="http://schemas.microsoft.com/office/drawing/2014/main" id="{27A3FF79-B435-42CE-AD18-B3DDC0B86B1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49" y="3456774"/>
            <a:ext cx="332279" cy="219486"/>
          </a:xfrm>
          <a:prstGeom prst="rect">
            <a:avLst/>
          </a:prstGeom>
        </p:spPr>
      </p:pic>
      <p:pic>
        <p:nvPicPr>
          <p:cNvPr id="88" name="Imagen 87" descr="\documentclass{article}&#10;\usepackage{amsmath}&#10;\usepackage{amssymb}&#10;\usepackage[HTML]{xcolor}&#10;\usepackage{nopageno}&#10;&#10;\definecolor{Aguamarina}{HTML}{006A6A}&#10;&#10;\begin{document}&#10;&#10;$\sum$&#10;&#10;\end{document}" title="IguanaTex Picture Display">
            <a:extLst>
              <a:ext uri="{FF2B5EF4-FFF2-40B4-BE49-F238E27FC236}">
                <a16:creationId xmlns:a16="http://schemas.microsoft.com/office/drawing/2014/main" id="{5F1C9FAC-CBCA-4CF1-85A9-B1201CBFCD8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05" y="1897644"/>
            <a:ext cx="302811" cy="321737"/>
          </a:xfrm>
          <a:prstGeom prst="rect">
            <a:avLst/>
          </a:prstGeom>
        </p:spPr>
      </p:pic>
      <p:pic>
        <p:nvPicPr>
          <p:cNvPr id="17" name="Imagen 16" descr="\documentclass{article}&#10;\usepackage{amsmath}&#10;\usepackage{amssymb}&#10;\usepackage[HTML]{xcolor}&#10;\usepackage{nopageno}&#10;&#10;\definecolor{Aguamarina}{HTML}{006A6A}&#10;&#10;\begin{document}&#10;&#10;\[&#10;\boxed{&#10;M_i\, \ddot{\mathbf{R}}_i&#10;= G \sum_{\substack{j=1 \\ j\neq i}}^{3}&#10;\frac{M_i M_j}{r_{ij}^3}\,\mathbf{r}_{ij}&#10;}&#10;\]&#10;&#10;\end{document}" title="IguanaTex Picture Display">
            <a:extLst>
              <a:ext uri="{FF2B5EF4-FFF2-40B4-BE49-F238E27FC236}">
                <a16:creationId xmlns:a16="http://schemas.microsoft.com/office/drawing/2014/main" id="{4DD7C94C-3861-4514-96DA-A745B903C7F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2" y="1800126"/>
            <a:ext cx="2677683" cy="1076939"/>
          </a:xfrm>
          <a:prstGeom prst="rect">
            <a:avLst/>
          </a:prstGeom>
        </p:spPr>
      </p:pic>
      <p:pic>
        <p:nvPicPr>
          <p:cNvPr id="108" name="Imagen 107" descr="\documentclass{article}&#10;\usepackage{amsmath}&#10;\usepackage{amssymb}&#10;\usepackage[HTML]{xcolor}&#10;\usepackage{nopageno}&#10;&#10;\definecolor{Aguamarina}{HTML}{006A6A}&#10;&#10;\begin{document}&#10;\color{Aguamarina}&#10;\textbf{Formulación Newtoniana}&#10;&#10;\end{document}" title="IguanaTex Picture Display">
            <a:extLst>
              <a:ext uri="{FF2B5EF4-FFF2-40B4-BE49-F238E27FC236}">
                <a16:creationId xmlns:a16="http://schemas.microsoft.com/office/drawing/2014/main" id="{0109FFD6-2943-42F3-B13F-1FBE03DE4FB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1"/>
            <a:ext cx="2822212" cy="164256"/>
          </a:xfrm>
          <a:prstGeom prst="rect">
            <a:avLst/>
          </a:prstGeom>
        </p:spPr>
      </p:pic>
      <p:pic>
        <p:nvPicPr>
          <p:cNvPr id="151" name="Imagen 150" descr="\documentclass{article}&#10;\usepackage{amsmath}&#10;\usepackage{amssymb}&#10;\usepackage[HTML]{xcolor}&#10;\usepackage{nopageno}&#10;&#10;\definecolor{Aguamarina}{HTML}{006A6A}&#10;&#10;\begin{document}&#10;&#10;$\mathbf{R}_1$&#10;&#10;\end{document}" title="IguanaTex Picture Display">
            <a:extLst>
              <a:ext uri="{FF2B5EF4-FFF2-40B4-BE49-F238E27FC236}">
                <a16:creationId xmlns:a16="http://schemas.microsoft.com/office/drawing/2014/main" id="{A7D9EB3A-E8BA-4C4D-8666-AAD71EE2CDF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89" y="3675791"/>
            <a:ext cx="185335" cy="133592"/>
          </a:xfrm>
          <a:prstGeom prst="rect">
            <a:avLst/>
          </a:prstGeom>
        </p:spPr>
      </p:pic>
      <p:pic>
        <p:nvPicPr>
          <p:cNvPr id="126" name="Imagen 125" descr="\documentclass{article}&#10;\usepackage{amsmath}&#10;\usepackage{amssymb}&#10;\usepackage[HTML]{xcolor}&#10;\usepackage{nopageno}&#10;&#10;\definecolor{Aguamarina}{HTML}{006A6A}&#10;&#10;\begin{document}&#10;&#10;${\mathbf{R}}_2$&#10;&#10;\end{document}" title="IguanaTex Picture Display">
            <a:extLst>
              <a:ext uri="{FF2B5EF4-FFF2-40B4-BE49-F238E27FC236}">
                <a16:creationId xmlns:a16="http://schemas.microsoft.com/office/drawing/2014/main" id="{507BE892-4E81-48CD-9AF4-63477EDF385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43" y="3062864"/>
            <a:ext cx="186900" cy="132699"/>
          </a:xfrm>
          <a:prstGeom prst="rect">
            <a:avLst/>
          </a:prstGeom>
        </p:spPr>
      </p:pic>
      <p:pic>
        <p:nvPicPr>
          <p:cNvPr id="128" name="Imagen 127" descr="\documentclass{article}&#10;\usepackage{amsmath}&#10;\usepackage{amssymb}&#10;\usepackage[HTML]{xcolor}&#10;\usepackage{nopageno}&#10;&#10;\definecolor{Aguamarina}{HTML}{006A6A}&#10;&#10;\begin{document}&#10;&#10;${\mathbf{R}}_3$&#10;&#10;\end{document}" title="IguanaTex Picture Display">
            <a:extLst>
              <a:ext uri="{FF2B5EF4-FFF2-40B4-BE49-F238E27FC236}">
                <a16:creationId xmlns:a16="http://schemas.microsoft.com/office/drawing/2014/main" id="{E2747EF9-6697-492C-847F-3AD9F3B0487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677" y="3774170"/>
            <a:ext cx="178590" cy="128834"/>
          </a:xfrm>
          <a:prstGeom prst="rect">
            <a:avLst/>
          </a:prstGeom>
        </p:spPr>
      </p:pic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751A87B6-CC46-4F7A-BE83-12BEDDDF6CED}"/>
              </a:ext>
            </a:extLst>
          </p:cNvPr>
          <p:cNvCxnSpPr>
            <a:cxnSpLocks/>
          </p:cNvCxnSpPr>
          <p:nvPr/>
        </p:nvCxnSpPr>
        <p:spPr>
          <a:xfrm flipV="1">
            <a:off x="8607858" y="3598786"/>
            <a:ext cx="913408" cy="457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5">
            <a:extLst>
              <a:ext uri="{FF2B5EF4-FFF2-40B4-BE49-F238E27FC236}">
                <a16:creationId xmlns:a16="http://schemas.microsoft.com/office/drawing/2014/main" id="{458953A1-3E0F-44BE-B5D8-CF1F7E20B72A}"/>
              </a:ext>
            </a:extLst>
          </p:cNvPr>
          <p:cNvCxnSpPr>
            <a:cxnSpLocks/>
          </p:cNvCxnSpPr>
          <p:nvPr/>
        </p:nvCxnSpPr>
        <p:spPr>
          <a:xfrm flipH="1" flipV="1">
            <a:off x="7639668" y="3424420"/>
            <a:ext cx="992317" cy="64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414048B8-7F9B-4AE1-B07C-C20DC6F3300F}"/>
              </a:ext>
            </a:extLst>
          </p:cNvPr>
          <p:cNvCxnSpPr>
            <a:cxnSpLocks/>
          </p:cNvCxnSpPr>
          <p:nvPr/>
        </p:nvCxnSpPr>
        <p:spPr>
          <a:xfrm flipV="1">
            <a:off x="8607859" y="2835843"/>
            <a:ext cx="621743" cy="1230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778AC9EC-9FFA-4FC9-A787-2F809625642D}"/>
              </a:ext>
            </a:extLst>
          </p:cNvPr>
          <p:cNvCxnSpPr>
            <a:cxnSpLocks/>
          </p:cNvCxnSpPr>
          <p:nvPr/>
        </p:nvCxnSpPr>
        <p:spPr>
          <a:xfrm flipV="1">
            <a:off x="7668553" y="2841951"/>
            <a:ext cx="1568754" cy="587049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798DD4FA-4EE0-4854-928D-7ECAEBAE18E9}"/>
              </a:ext>
            </a:extLst>
          </p:cNvPr>
          <p:cNvCxnSpPr>
            <a:cxnSpLocks/>
          </p:cNvCxnSpPr>
          <p:nvPr/>
        </p:nvCxnSpPr>
        <p:spPr>
          <a:xfrm>
            <a:off x="9225067" y="2835842"/>
            <a:ext cx="300789" cy="775868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Imagen 152" descr="\documentclass{article}&#10;\usepackage{amsmath}&#10;\usepackage{amssymb}&#10;\usepackage[HTML]{xcolor}&#10;\usepackage{nopageno}&#10;&#10;\definecolor{Aguamarina}{HTML}{006A6A}&#10;&#10;\begin{document}&#10;&#10;\color{Aguamarina}&#10;&#10;$\mathbf{R}_2 - \mathbf{R}_1$&#10;&#10;\end{document}" title="IguanaTex Picture Display">
            <a:extLst>
              <a:ext uri="{FF2B5EF4-FFF2-40B4-BE49-F238E27FC236}">
                <a16:creationId xmlns:a16="http://schemas.microsoft.com/office/drawing/2014/main" id="{CCBFB45D-1538-443B-8659-19169F5C79E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62" y="2916079"/>
            <a:ext cx="608863" cy="140127"/>
          </a:xfrm>
          <a:prstGeom prst="rect">
            <a:avLst/>
          </a:prstGeom>
        </p:spPr>
      </p:pic>
      <p:pic>
        <p:nvPicPr>
          <p:cNvPr id="157" name="Imagen 156" descr="\documentclass{article}&#10;\usepackage{amsmath}&#10;\usepackage{amssymb}&#10;\usepackage[HTML]{xcolor}&#10;\usepackage{nopageno}&#10;&#10;\definecolor{Aguamarina}{HTML}{006A6A}&#10;&#10;\begin{document}&#10;\color{Aguamarina}&#10;$\mathbf{R}_3 - \mathbf{R}_2$&#10;&#10;\end{document}" title="IguanaTex Picture Display">
            <a:extLst>
              <a:ext uri="{FF2B5EF4-FFF2-40B4-BE49-F238E27FC236}">
                <a16:creationId xmlns:a16="http://schemas.microsoft.com/office/drawing/2014/main" id="{C8F710C1-E69E-4113-8AAC-BB0C76E1455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3" y="3226926"/>
            <a:ext cx="578312" cy="135033"/>
          </a:xfrm>
          <a:prstGeom prst="rect">
            <a:avLst/>
          </a:prstGeom>
        </p:spPr>
      </p:pic>
      <p:pic>
        <p:nvPicPr>
          <p:cNvPr id="10" name="Imagen 9" descr="\documentclass{article}&#10;\usepackage{amsmath}&#10;\usepackage{amssymb}&#10;\usepackage[HTML]{xcolor}&#10;\usepackage{nopageno}&#10;&#10;\definecolor{Aguamarina}{HTML}{006A6A}&#10;\definecolor{Vino}{HTML}{890909}&#10;&#10;\begin{document}&#10;&#10;\[&#10;(1.1)&#10;\]&#10;&#10;\end{document}" title="IguanaTex Picture Display">
            <a:extLst>
              <a:ext uri="{FF2B5EF4-FFF2-40B4-BE49-F238E27FC236}">
                <a16:creationId xmlns:a16="http://schemas.microsoft.com/office/drawing/2014/main" id="{9F1D5AAE-AE02-4626-8E14-7CDBBF77F917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59" y="2157082"/>
            <a:ext cx="452528" cy="243558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[&#10;(1.2)&#10;\]&#10;&#10;\end{document}" title="IguanaTex Picture Display">
            <a:extLst>
              <a:ext uri="{FF2B5EF4-FFF2-40B4-BE49-F238E27FC236}">
                <a16:creationId xmlns:a16="http://schemas.microsoft.com/office/drawing/2014/main" id="{3D51A56F-E169-42BC-B0D1-70B2FA4F97C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5" y="4413670"/>
            <a:ext cx="452528" cy="243558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141DDB4-46E0-4597-8FFD-69C685E1D580}"/>
              </a:ext>
            </a:extLst>
          </p:cNvPr>
          <p:cNvCxnSpPr>
            <a:cxnSpLocks/>
          </p:cNvCxnSpPr>
          <p:nvPr/>
        </p:nvCxnSpPr>
        <p:spPr>
          <a:xfrm flipH="1" flipV="1">
            <a:off x="7671810" y="3430990"/>
            <a:ext cx="1868814" cy="177590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 descr="\documentclass{article}&#10;\usepackage{amsmath}&#10;\usepackage{amssymb}&#10;\usepackage[HTML]{xcolor}&#10;\usepackage{nopageno}&#10;&#10;\definecolor{Aguamarina}{HTML}{006A6A}&#10;&#10;\begin{document}&#10;&#10;\color{Aguamarina}&#10;&#10;$\mathbf{R}_1 - \mathbf{R}_3$&#10;&#10;\end{document}" title="IguanaTex Picture Display">
            <a:extLst>
              <a:ext uri="{FF2B5EF4-FFF2-40B4-BE49-F238E27FC236}">
                <a16:creationId xmlns:a16="http://schemas.microsoft.com/office/drawing/2014/main" id="{9EBF87CF-CC3C-4B7D-931C-3972FC55EBA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67" y="3356316"/>
            <a:ext cx="613797" cy="1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9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4" name="Imagen 3" descr="\documentclass{article}&#10;\usepackage{amsmath}&#10;\usepackage{amssymb}&#10;\usepackage[HTML]{xcolor}&#10;\usepackage{nopageno}&#10;&#10;\definecolor{Aguamarina}{HTML}{006A6A}&#10;&#10;\begin{document}&#10;\color{Aguamarina}&#10;\textbf{Integrales de Movimiento}&#10;&#10;\end{document}" title="IguanaTex Picture Display">
            <a:extLst>
              <a:ext uri="{FF2B5EF4-FFF2-40B4-BE49-F238E27FC236}">
                <a16:creationId xmlns:a16="http://schemas.microsoft.com/office/drawing/2014/main" id="{159C386F-3809-4C28-AEFF-BDC41F47B5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2886015" cy="206338"/>
          </a:xfrm>
          <a:prstGeom prst="rect">
            <a:avLst/>
          </a:prstGeom>
        </p:spPr>
      </p:pic>
      <p:pic>
        <p:nvPicPr>
          <p:cNvPr id="113" name="Imagen 112" descr="\documentclass{article}&#10;\usepackage{amsmath}&#10;\usepackage{amssymb}&#10;\usepackage[HTML]{xcolor}&#10;\usepackage{nopageno}&#10;&#10;\definecolor{Aguamarina}{HTML}{006A6A}&#10;&#10;\begin{document}&#10;&#10;\[&#10;\sum_{i=1}^3 M_i \mathbf{\ddot{R}}_i = \mathbf{0}&#10;\]&#10;\end{document}&#10;" title="IguanaTex Picture Display">
            <a:extLst>
              <a:ext uri="{FF2B5EF4-FFF2-40B4-BE49-F238E27FC236}">
                <a16:creationId xmlns:a16="http://schemas.microsoft.com/office/drawing/2014/main" id="{6E1B6565-BCED-48DE-A446-472CF62AA8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6" y="2599539"/>
            <a:ext cx="1010681" cy="497140"/>
          </a:xfrm>
          <a:prstGeom prst="rect">
            <a:avLst/>
          </a:prstGeom>
        </p:spPr>
      </p:pic>
      <p:pic>
        <p:nvPicPr>
          <p:cNvPr id="74" name="Imagen 73" descr="\documentclass{article}&#10;\usepackage{amsmath}&#10;\usepackage{amssymb}&#10;\usepackage[HTML]{xcolor}&#10;\usepackage{nopageno}&#10;&#10;\definecolor{Aguamarina}{HTML}{006A6A}&#10;&#10;\begin{document}&#10;&#10;\[&#10;\sum_{i=1}^3 M_i \mathbf{R}_i = \mathbf{C}_1 t + \mathbf{C}_2&#10;\]&#10;&#10;\end{document}" title="IguanaTex Picture Display">
            <a:extLst>
              <a:ext uri="{FF2B5EF4-FFF2-40B4-BE49-F238E27FC236}">
                <a16:creationId xmlns:a16="http://schemas.microsoft.com/office/drawing/2014/main" id="{74EA5BEB-49D0-476B-8D25-D4552DEC5C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" y="3322686"/>
            <a:ext cx="1768634" cy="546362"/>
          </a:xfrm>
          <a:prstGeom prst="rect">
            <a:avLst/>
          </a:prstGeom>
        </p:spPr>
      </p:pic>
      <p:pic>
        <p:nvPicPr>
          <p:cNvPr id="78" name="Imagen 77" descr="\documentclass{article}&#10;\usepackage{amsmath}&#10;\usepackage{amssymb}&#10;\usepackage[HTML]{xcolor}&#10;\usepackage{nopageno}&#10;&#10;\definecolor{Aguamarina}{HTML}{006A6A}&#10;&#10;\begin{document}&#10;&#10;\[&#10;\mathbf{R}_{cm} = \frac{\sum_{i=1}^3 M_i \mathbf{R}_i}{\sum_{i=1}^3 M_i}&#10;\]&#10;\end{document}" title="IguanaTex Picture Display">
            <a:extLst>
              <a:ext uri="{FF2B5EF4-FFF2-40B4-BE49-F238E27FC236}">
                <a16:creationId xmlns:a16="http://schemas.microsoft.com/office/drawing/2014/main" id="{2527CEC7-7458-49AC-BDAF-B871AF1DDDC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5" y="4095055"/>
            <a:ext cx="1768634" cy="589545"/>
          </a:xfrm>
          <a:prstGeom prst="rect">
            <a:avLst/>
          </a:prstGeom>
        </p:spPr>
      </p:pic>
      <p:pic>
        <p:nvPicPr>
          <p:cNvPr id="59" name="Imagen 58" descr="\documentclass{article}&#10;\usepackage{amsmath}&#10;\usepackage{amssymb}&#10;\usepackage[HTML]{xcolor}&#10;\usepackage{nopageno}&#10;&#10;\definecolor{Aguamarina}{HTML}{006A6A}&#10;&#10;\begin{document}&#10;&#10;Integrales por Invariancia por {\color{Aguamarina}Traslación}&#10;&#10;\end{document}" title="IguanaTex Picture Display">
            <a:extLst>
              <a:ext uri="{FF2B5EF4-FFF2-40B4-BE49-F238E27FC236}">
                <a16:creationId xmlns:a16="http://schemas.microsoft.com/office/drawing/2014/main" id="{83697C33-88C5-496F-B026-0871BCEFD1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2" y="2069384"/>
            <a:ext cx="3064548" cy="158779"/>
          </a:xfrm>
          <a:prstGeom prst="rect">
            <a:avLst/>
          </a:prstGeom>
        </p:spPr>
      </p:pic>
      <p:pic>
        <p:nvPicPr>
          <p:cNvPr id="61" name="Imagen 60" descr="\documentclass{article}&#10;\usepackage{amsmath}&#10;\usepackage{amssymb}&#10;\usepackage[HTML]{xcolor}&#10;\usepackage{nopageno}&#10;&#10;\definecolor{Aguamarina}{HTML}{006A6A}&#10;&#10;\begin{document}&#10;&#10;Integrales por Invariancia por {\color{Aguamarina} Rotación}&#10;&#10;\end{document}" title="IguanaTex Picture Display">
            <a:extLst>
              <a:ext uri="{FF2B5EF4-FFF2-40B4-BE49-F238E27FC236}">
                <a16:creationId xmlns:a16="http://schemas.microsoft.com/office/drawing/2014/main" id="{854881A8-480E-4003-A23E-A1C654048B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8" y="2069384"/>
            <a:ext cx="3366392" cy="180279"/>
          </a:xfrm>
          <a:prstGeom prst="rect">
            <a:avLst/>
          </a:prstGeom>
        </p:spPr>
      </p:pic>
      <p:pic>
        <p:nvPicPr>
          <p:cNvPr id="64" name="Imagen 63" descr="\documentclass{article}&#10;\usepackage{amsmath}&#10;\usepackage{amssymb}&#10;\usepackage[HTML]{xcolor}&#10;\usepackage{nopageno}&#10;&#10;\definecolor{Aguamarina}{HTML}{006A6A}&#10;&#10;\begin{document}&#10;&#10;Integrales por Invariancia por {\color{Aguamarina}Temporal}&#10;&#10;\end{document}" title="IguanaTex Picture Display">
            <a:extLst>
              <a:ext uri="{FF2B5EF4-FFF2-40B4-BE49-F238E27FC236}">
                <a16:creationId xmlns:a16="http://schemas.microsoft.com/office/drawing/2014/main" id="{9CD42C68-ED53-4196-B4CF-F5206387BB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78" y="2056832"/>
            <a:ext cx="3656243" cy="192831"/>
          </a:xfrm>
          <a:prstGeom prst="rect">
            <a:avLst/>
          </a:prstGeom>
        </p:spPr>
      </p:pic>
      <p:pic>
        <p:nvPicPr>
          <p:cNvPr id="103" name="Imagen 102" descr="\documentclass{article}&#10;\usepackage{amsmath}&#10;\usepackage{amssymb}&#10;\usepackage[HTML]{xcolor}&#10;\usepackage{nopageno}&#10;&#10;\definecolor{Aguamarina}{HTML}{006A6A}&#10;&#10;\begin{document}&#10;&#10;\[&#10;\mathbf{C}_1&#10;= \sum_{i=1}^3 M_i \dot{\mathbf{R}}_i&#10;= \sum_{i=1}^3 \mathbf{p}_i&#10;= \mathbf{P}_{\text{total}}&#10;\]&#10;&#10;\[&#10;\mathbf{C}_2&#10;= \left.\sum_{i=1}^3 M_i \mathbf{R}_i \right|_{t=0}&#10;= \sum_{i=1}^3 M_i\, \mathbf{R}_i(0)&#10;\]&#10;&#10;&#10;\end{document}" title="IguanaTex Picture Display">
            <a:extLst>
              <a:ext uri="{FF2B5EF4-FFF2-40B4-BE49-F238E27FC236}">
                <a16:creationId xmlns:a16="http://schemas.microsoft.com/office/drawing/2014/main" id="{7856CF86-8691-4040-84A2-E59461C436A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6" y="5134942"/>
            <a:ext cx="2714586" cy="1235944"/>
          </a:xfrm>
          <a:prstGeom prst="rect">
            <a:avLst/>
          </a:prstGeom>
        </p:spPr>
      </p:pic>
      <p:pic>
        <p:nvPicPr>
          <p:cNvPr id="111" name="Imagen 110" descr="\documentclass{article}&#10;\usepackage{amsmath}&#10;\usepackage{amssymb}&#10;\usepackage[HTML]{xcolor}&#10;\usepackage{nopageno}&#10;&#10;\definecolor{Aguamarina}{HTML}{006A6A}&#10;&#10;\begin{document}&#10;&#10;\[&#10;\sum_{i=2}^3 M_i \mathbf{R}_i \times \mathbf{\ddot{R}}_i = \mathbf{0}, &#10;\]&#10;\[&#10;\sum_{i=1}^3 M_i \mathbf{R}_i \times \mathbf{\dot{R}}_i = \mathbf{C}_3&#10;\]&#10;&#10;\end{document}" title="IguanaTex Picture Display">
            <a:extLst>
              <a:ext uri="{FF2B5EF4-FFF2-40B4-BE49-F238E27FC236}">
                <a16:creationId xmlns:a16="http://schemas.microsoft.com/office/drawing/2014/main" id="{A8DCBC48-CD23-4B75-95C8-606470758A2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6" y="2607624"/>
            <a:ext cx="1770682" cy="1316480"/>
          </a:xfrm>
          <a:prstGeom prst="rect">
            <a:avLst/>
          </a:prstGeom>
        </p:spPr>
      </p:pic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5ABFE8E5-80FD-4A93-A6BD-FCDBE82FF971}"/>
              </a:ext>
            </a:extLst>
          </p:cNvPr>
          <p:cNvCxnSpPr>
            <a:cxnSpLocks/>
          </p:cNvCxnSpPr>
          <p:nvPr/>
        </p:nvCxnSpPr>
        <p:spPr>
          <a:xfrm>
            <a:off x="2728876" y="2857801"/>
            <a:ext cx="146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Imagen 100" descr="\documentclass{article}&#10;\usepackage{amsmath}&#10;\usepackage{amssymb}&#10;\usepackage[HTML]{xcolor}&#10;\usepackage{nopageno}&#10;&#10;\definecolor{Aguamarina}{HTML}{006A6A}&#10;&#10;\begin{document}&#10;&#10;\[&#10;\mathbf{R}_i \times&#10;\]&#10;&#10;\end{document}" title="IguanaTex Picture Display">
            <a:extLst>
              <a:ext uri="{FF2B5EF4-FFF2-40B4-BE49-F238E27FC236}">
                <a16:creationId xmlns:a16="http://schemas.microsoft.com/office/drawing/2014/main" id="{A35BC737-0F8E-4942-86EE-9440297D4AF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48" y="2597594"/>
            <a:ext cx="353067" cy="167180"/>
          </a:xfrm>
          <a:prstGeom prst="rect">
            <a:avLst/>
          </a:prstGeom>
        </p:spPr>
      </p:pic>
      <p:pic>
        <p:nvPicPr>
          <p:cNvPr id="121" name="Imagen 120" descr="\documentclass{article}&#10;\usepackage{amsmath}&#10;\usepackage{amssymb}&#10;\usepackage[HTML]{xcolor}&#10;\usepackage{nopageno}&#10;&#10;\definecolor{Aguamarina}{HTML}{006A6A}&#10;&#10;\begin{document}&#10;&#10;\[&#10;T = \frac{1}{2} \sum_{i=1}^3 M_i \dot{\mathbf{R}_i} \cdot \dot{\mathbf{R}_i}&#10;\]&#10;&#10;\end{document}" title="IguanaTex Picture Display">
            <a:extLst>
              <a:ext uri="{FF2B5EF4-FFF2-40B4-BE49-F238E27FC236}">
                <a16:creationId xmlns:a16="http://schemas.microsoft.com/office/drawing/2014/main" id="{8CDEE86A-1DF4-4CF1-B386-1BFFCCA1C3B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11" y="2701008"/>
            <a:ext cx="2252787" cy="739243"/>
          </a:xfrm>
          <a:prstGeom prst="rect">
            <a:avLst/>
          </a:prstGeom>
        </p:spPr>
      </p:pic>
      <p:pic>
        <p:nvPicPr>
          <p:cNvPr id="123" name="Imagen 122" descr="\documentclass{article}&#10;\usepackage{amsmath}&#10;\usepackage{amssymb}&#10;\usepackage[HTML]{xcolor}&#10;\usepackage{nopageno}&#10;&#10;\definecolor{Aguamarina}{HTML}{006A6A}&#10;&#10;\begin{document}&#10;&#10;\[&#10;U = -\frac{G}{2} \sum_{i=1}^3 \sum_{\substack{j=1 \\ i \neq j}}^3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056A3D1A-7603-4861-A535-9C73519006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39" y="3615690"/>
            <a:ext cx="2553056" cy="958730"/>
          </a:xfrm>
          <a:prstGeom prst="rect">
            <a:avLst/>
          </a:prstGeom>
        </p:spPr>
      </p:pic>
      <p:pic>
        <p:nvPicPr>
          <p:cNvPr id="127" name="Imagen 126" descr="\documentclass{article}&#10;\usepackage{amsmath}&#10;\usepackage{amssymb}&#10;\usepackage[HTML]{xcolor}&#10;\usepackage{nopageno}&#10;&#10;\definecolor{Aguamarina}{HTML}{006A6A}&#10;&#10;\begin{document}&#10;&#10;\[&#10;E = \frac{1}{2} \sum_{i=1}^3 M_i \dot{\mathbf{R}_i} \cdot \dot{\mathbf{R}_i} - \frac{G}{2} \sum_{i=1}^3 \sum_{\substack{j=1 \\ i \neq j}}^3 \frac{M_i M_j}{r_{i,j},} = C_4&#10;\]&#10;&#10;\end{document}" title="IguanaTex Picture Display">
            <a:extLst>
              <a:ext uri="{FF2B5EF4-FFF2-40B4-BE49-F238E27FC236}">
                <a16:creationId xmlns:a16="http://schemas.microsoft.com/office/drawing/2014/main" id="{5552CDB3-DE27-476E-B9F0-CC479593C15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9" y="4711260"/>
            <a:ext cx="3814333" cy="721134"/>
          </a:xfrm>
          <a:prstGeom prst="rect">
            <a:avLst/>
          </a:prstGeom>
        </p:spPr>
      </p:pic>
      <p:pic>
        <p:nvPicPr>
          <p:cNvPr id="144" name="Imagen 143" descr="\documentclass{article}&#10;\usepackage{amsmath}&#10;\usepackage{amssymb}&#10;\usepackage[HTML]{xcolor}&#10;\usepackage{nopageno}&#10;&#10;\definecolor{Aguamarina}{HTML}{006A6A}&#10;&#10;\begin{document}&#10;&#10;\[&#10;\frac{dO}{dt}&#10;= \{O,H\}&#10;+ \frac{\partial O}{\partial t}&#10;= 0&#10;\]&#10;&#10;\end{document}" title="IguanaTex Picture Display">
            <a:extLst>
              <a:ext uri="{FF2B5EF4-FFF2-40B4-BE49-F238E27FC236}">
                <a16:creationId xmlns:a16="http://schemas.microsoft.com/office/drawing/2014/main" id="{B66D4CE9-6D04-481F-A5F5-835E50069B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00" y="1402313"/>
            <a:ext cx="2197801" cy="441063"/>
          </a:xfrm>
          <a:prstGeom prst="rect">
            <a:avLst/>
          </a:prstGeom>
        </p:spPr>
      </p:pic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DFB8E6D3-ADB5-40E5-9CF8-623392A7D903}"/>
              </a:ext>
            </a:extLst>
          </p:cNvPr>
          <p:cNvCxnSpPr>
            <a:cxnSpLocks/>
          </p:cNvCxnSpPr>
          <p:nvPr/>
        </p:nvCxnSpPr>
        <p:spPr>
          <a:xfrm>
            <a:off x="5109617" y="1701818"/>
            <a:ext cx="146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Imagen 141" descr="\documentclass{article}&#10;\usepackage{amsmath}&#10;\usepackage{amssymb}&#10;\usepackage[HTML]{xcolor}&#10;\usepackage{nopageno}&#10;&#10;\definecolor{Aguamarina}{HTML}{006A6A}&#10;&#10;\begin{document}&#10;\[&#10;\frac{\partial O}{\partial t}  = 0\&#10;\]&#10;\end{document}" title="IguanaTex Picture Display">
            <a:extLst>
              <a:ext uri="{FF2B5EF4-FFF2-40B4-BE49-F238E27FC236}">
                <a16:creationId xmlns:a16="http://schemas.microsoft.com/office/drawing/2014/main" id="{7A867CDD-50DE-4E05-85D1-EF1A43638F0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29" y="1248409"/>
            <a:ext cx="494834" cy="316694"/>
          </a:xfrm>
          <a:prstGeom prst="rect">
            <a:avLst/>
          </a:prstGeom>
        </p:spPr>
      </p:pic>
      <p:pic>
        <p:nvPicPr>
          <p:cNvPr id="148" name="Imagen 147" descr="\documentclass{article}&#10;\usepackage{amsmath}&#10;\usepackage{amssymb}&#10;\usepackage[HTML]{xcolor}&#10;\usepackage{nopageno}&#10;&#10;\definecolor{Aguamarina}{HTML}{006A6A}&#10;&#10;\begin{document}&#10;&#10;\[&#10;\boxed{\; \frac{d O}{dt} = \{F,H\} = 0 \;}&#10;\]&#10;&#10;\end{document}" title="IguanaTex Picture Display">
            <a:extLst>
              <a:ext uri="{FF2B5EF4-FFF2-40B4-BE49-F238E27FC236}">
                <a16:creationId xmlns:a16="http://schemas.microsoft.com/office/drawing/2014/main" id="{3E3BCFD4-8290-4CB7-BC79-4FC5E474FDE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90" y="1248409"/>
            <a:ext cx="2278698" cy="698089"/>
          </a:xfrm>
          <a:prstGeom prst="rect">
            <a:avLst/>
          </a:prstGeom>
        </p:spPr>
      </p:pic>
      <p:pic>
        <p:nvPicPr>
          <p:cNvPr id="11" name="Imagen 10" descr="\documentclass{article}&#10;\usepackage{amsmath}&#10;\usepackage{amssymb}&#10;\usepackage[HTML]{xcolor}&#10;\usepackage{nopageno}&#10;&#10;\definecolor{Aguamarina}{HTML}{006A6A}&#10;&#10;\begin{document}&#10;&#10;Dado que la energía cinética satisface \(T &gt; 0\) y la energía &#10;potencial gravitatoria cumple \(U &lt; 0\), la energía total &#10;(denotada usualmente por \(C_{4}\)) puede adoptar valores positivos, &#10;negativos o nulos. En consecuencia, la constante \(C_{4}\) resulta de gran &#10;utilidad para \emph{clasificar los distintos regímenes dinámicos} en el &#10;problema general de los tres cuerpos.&#10;&#10;&#10;\end{document}" title="IguanaTex Picture Display">
            <a:extLst>
              <a:ext uri="{FF2B5EF4-FFF2-40B4-BE49-F238E27FC236}">
                <a16:creationId xmlns:a16="http://schemas.microsoft.com/office/drawing/2014/main" id="{BBAAD06E-6581-4512-8EF6-2CAD0466111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16" y="5691432"/>
            <a:ext cx="4972122" cy="826806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\definecolor{Vino}{HTML}{890909}&#10;&#10;\begin{document}&#10;&#10;\[&#10;(1.3)&#10;\]&#10;&#10;\end{document}" title="IguanaTex Picture Display">
            <a:extLst>
              <a:ext uri="{FF2B5EF4-FFF2-40B4-BE49-F238E27FC236}">
                <a16:creationId xmlns:a16="http://schemas.microsoft.com/office/drawing/2014/main" id="{2628E60D-D9BB-478A-A0CA-8EB23B38327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2" y="5285736"/>
            <a:ext cx="390812" cy="210341"/>
          </a:xfrm>
          <a:prstGeom prst="rect">
            <a:avLst/>
          </a:prstGeom>
        </p:spPr>
      </p:pic>
      <p:pic>
        <p:nvPicPr>
          <p:cNvPr id="13" name="Imagen 12" descr="\documentclass{article}&#10;\usepackage{amsmath}&#10;\usepackage{amssymb}&#10;\usepackage[HTML]{xcolor}&#10;\usepackage{nopageno}&#10;&#10;\definecolor{Aguamarina}{HTML}{006A6A}&#10;\definecolor{Vino}{HTML}{890909}&#10;&#10;\begin{document}&#10;&#10;\[&#10;(1.4)&#10;\]&#10;&#10;\end{document}" title="IguanaTex Picture Display">
            <a:extLst>
              <a:ext uri="{FF2B5EF4-FFF2-40B4-BE49-F238E27FC236}">
                <a16:creationId xmlns:a16="http://schemas.microsoft.com/office/drawing/2014/main" id="{EC8A20D1-945E-4006-AE42-90E520AE302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32" y="5977157"/>
            <a:ext cx="390812" cy="210341"/>
          </a:xfrm>
          <a:prstGeom prst="rect">
            <a:avLst/>
          </a:prstGeom>
        </p:spPr>
      </p:pic>
      <p:pic>
        <p:nvPicPr>
          <p:cNvPr id="15" name="Imagen 14" descr="\documentclass{article}&#10;\usepackage{amsmath}&#10;\usepackage{amssymb}&#10;\usepackage[HTML]{xcolor}&#10;\usepackage{nopageno}&#10;&#10;\definecolor{Aguamarina}{HTML}{006A6A}&#10;\definecolor{Vino}{HTML}{890909}&#10;&#10;\begin{document}&#10;&#10;\[&#10;(1.5)&#10;\]&#10;&#10;\end{document}" title="IguanaTex Picture Display">
            <a:extLst>
              <a:ext uri="{FF2B5EF4-FFF2-40B4-BE49-F238E27FC236}">
                <a16:creationId xmlns:a16="http://schemas.microsoft.com/office/drawing/2014/main" id="{31BFD100-8991-4679-B45F-4BFB4295785D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93" y="3508782"/>
            <a:ext cx="397266" cy="213815"/>
          </a:xfrm>
          <a:prstGeom prst="rect">
            <a:avLst/>
          </a:prstGeom>
        </p:spPr>
      </p:pic>
      <p:pic>
        <p:nvPicPr>
          <p:cNvPr id="19" name="Imagen 18" descr="\documentclass{article}&#10;\usepackage{amsmath}&#10;\usepackage{amssymb}&#10;\usepackage[HTML]{xcolor}&#10;\usepackage{nopageno}&#10;&#10;\definecolor{Aguamarina}{HTML}{006A6A}&#10;\definecolor{Vino}{HTML}{890909}&#10;&#10;\begin{document}&#10;&#10;\[&#10;(1.6)&#10;\]&#10;&#10;\end{document}" title="IguanaTex Picture Display">
            <a:extLst>
              <a:ext uri="{FF2B5EF4-FFF2-40B4-BE49-F238E27FC236}">
                <a16:creationId xmlns:a16="http://schemas.microsoft.com/office/drawing/2014/main" id="{AF99E05F-78DA-4E91-9977-C1938B187AAE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80" y="4921126"/>
            <a:ext cx="397267" cy="213816"/>
          </a:xfrm>
          <a:prstGeom prst="rect">
            <a:avLst/>
          </a:prstGeom>
        </p:spPr>
      </p:pic>
      <p:pic>
        <p:nvPicPr>
          <p:cNvPr id="37" name="Imagen 36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61E16088-4F68-413A-825F-0A32A2563EA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40" name="Imagen 39" descr="\documentclass{article}&#10;\usepackage{amsmath} % Necesario para muchos entornos matemáticos avanzados&#10;\pagestyle{empty}&#10;\begin{document}&#10;&#10;\[&#10;\mathcal{H}(q_i, p_i, t) = \sum_{i} p_i \dot{q}_i - \mathcal{L}(q_i, \dot{q}_i, t)&#10;\]&#10;&#10;\end{document}" title="IguanaTex Picture Display">
            <a:extLst>
              <a:ext uri="{FF2B5EF4-FFF2-40B4-BE49-F238E27FC236}">
                <a16:creationId xmlns:a16="http://schemas.microsoft.com/office/drawing/2014/main" id="{34819909-3684-4542-8BA6-7BDE1931C9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4" y="1917630"/>
            <a:ext cx="3651047" cy="540952"/>
          </a:xfrm>
          <a:prstGeom prst="rect">
            <a:avLst/>
          </a:prstGeom>
        </p:spPr>
      </p:pic>
      <p:pic>
        <p:nvPicPr>
          <p:cNvPr id="43" name="Imagen 42" descr="\documentclass{article}&#10;\usepackage{amsmath}&#10;\pagestyle{empty}&#10;\begin{document}&#10;&#10;\[&#10;U = -\frac{G}{2} \sum_{i=1}^{3} \sum_{\substack{j=1 \\ j \neq i}}^{3}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37D085E2-27DB-4F07-9A41-12013734A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9" y="3688744"/>
            <a:ext cx="2546286" cy="952381"/>
          </a:xfrm>
          <a:prstGeom prst="rect">
            <a:avLst/>
          </a:prstGeom>
        </p:spPr>
      </p:pic>
      <p:pic>
        <p:nvPicPr>
          <p:cNvPr id="44" name="Imagen 43" descr="\documentclass{article}&#10;\usepackage{amsmath}&#10;\pagestyle{empty}&#10;\begin{document}&#10;&#10;\[&#10;T = \frac{1}{2} \sum_{i=1}^{3} M_i \frac{d\vec{R}_i}{dt} \cdot \frac{d\vec{R}_i}{dt}&#10;\]&#10;&#10;\end{document}" title="IguanaTex Picture Display">
            <a:extLst>
              <a:ext uri="{FF2B5EF4-FFF2-40B4-BE49-F238E27FC236}">
                <a16:creationId xmlns:a16="http://schemas.microsoft.com/office/drawing/2014/main" id="{B33A20C9-A617-4C9F-9F3A-86039815B0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7" y="2802780"/>
            <a:ext cx="2572190" cy="732952"/>
          </a:xfrm>
          <a:prstGeom prst="rect">
            <a:avLst/>
          </a:prstGeom>
        </p:spPr>
      </p:pic>
      <p:pic>
        <p:nvPicPr>
          <p:cNvPr id="45" name="Imagen 44" descr="\documentclass{article}&#10;\usepackage{amsmath}&#10;\pagestyle{empty}&#10;\begin{document}&#10;&#10;\[&#10;U = -\frac{G}{2} \sum_{i=1}^{3} \sum_{\substack{j=1 \\ j \neq i}}^{3} \frac{M_i M_j}{\sqrt{\sum_{k=1}^{3} (q_{ik} - q_{jk})^2}}&#10;\]&#10;&#10;\end{document}" title="IguanaTex Picture Display">
            <a:extLst>
              <a:ext uri="{FF2B5EF4-FFF2-40B4-BE49-F238E27FC236}">
                <a16:creationId xmlns:a16="http://schemas.microsoft.com/office/drawing/2014/main" id="{CE776E90-5F56-4FB8-B32E-B46E4B2024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78" y="4762409"/>
            <a:ext cx="3321739" cy="786099"/>
          </a:xfrm>
          <a:prstGeom prst="rect">
            <a:avLst/>
          </a:prstGeom>
        </p:spPr>
      </p:pic>
      <p:pic>
        <p:nvPicPr>
          <p:cNvPr id="46" name="Imagen 45" descr="\documentclass{article}&#10;\usepackage{amsmath}&#10;\pagestyle{empty}&#10;\begin{document}&#10;&#10;\[&#10;T = \frac{1}{2} \sum_{i=1}^{3} M_i \left( \sum_{k=1}^{3} \dot{q}_{ik}^2 \right)&#10;\]&#10;&#10;\end{document}" title="IguanaTex Picture Display">
            <a:extLst>
              <a:ext uri="{FF2B5EF4-FFF2-40B4-BE49-F238E27FC236}">
                <a16:creationId xmlns:a16="http://schemas.microsoft.com/office/drawing/2014/main" id="{96C18029-CB06-4D91-9EF2-20254098DEE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75" y="5724439"/>
            <a:ext cx="2474655" cy="726638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&#10;Veremos que Necesitaremos la Lagrangiana $\mathcal{L}$. Por ello primero definiremos la energía cinética y potencial con el formalismo de Lagrange, lo cual significca expresar estas con respecto a sus coordenadas generalizadas y velocidad generalizada.&#10;&#10;&#10;\end{document}" title="IguanaTex Picture Display">
            <a:extLst>
              <a:ext uri="{FF2B5EF4-FFF2-40B4-BE49-F238E27FC236}">
                <a16:creationId xmlns:a16="http://schemas.microsoft.com/office/drawing/2014/main" id="{20F413C5-E6F7-4079-BF6F-66F8A5DA09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36" y="3019763"/>
            <a:ext cx="5261121" cy="661545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\definecolor{Vino}{HTML}{890909}&#10;&#10;\begin{document}&#10;&#10;Para Definir el Hamiltoniano de un sistema de 3 partículas con masas $M_i$ para $i = 1,2,3$; primero definimos el Hamiltoniano en su forma general.&#10;&#10;\end{document}" title="IguanaTex Picture Display">
            <a:extLst>
              <a:ext uri="{FF2B5EF4-FFF2-40B4-BE49-F238E27FC236}">
                <a16:creationId xmlns:a16="http://schemas.microsoft.com/office/drawing/2014/main" id="{9747582E-B640-49A4-86DD-702CE89728E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6" y="1804266"/>
            <a:ext cx="5261121" cy="325942"/>
          </a:xfrm>
          <a:prstGeom prst="rect">
            <a:avLst/>
          </a:prstGeom>
        </p:spPr>
      </p:pic>
      <p:pic>
        <p:nvPicPr>
          <p:cNvPr id="30" name="Imagen 29" descr="\documentclass{article}&#10;\usepackage{amsmath}&#10;\usepackage{amssymb}&#10;\usepackage[HTML]{xcolor}&#10;\usepackage{nopageno}&#10;&#10;\definecolor{Aguamarina}{HTML}{006A6A}&#10;\definecolor{Vino}{HTML}{890909}&#10;&#10;\begin{document}&#10;&#10;Donde, hemos definido que $\mathbf{R}_i = (R_{i1},R_{i2},R_{i3})  = q_{ki}$, y tendremos $\mathbf{r}_{ij} = \mathbf{R}_i - \mathbf{R}_j$, por lo tanto:&#10;\end{document}" title="IguanaTex Picture Display">
            <a:extLst>
              <a:ext uri="{FF2B5EF4-FFF2-40B4-BE49-F238E27FC236}">
                <a16:creationId xmlns:a16="http://schemas.microsoft.com/office/drawing/2014/main" id="{53B784DE-06D6-4E52-8C5A-D77225520FB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14" y="4033595"/>
            <a:ext cx="5197443" cy="341830"/>
          </a:xfrm>
          <a:prstGeom prst="rect">
            <a:avLst/>
          </a:prstGeom>
        </p:spPr>
      </p:pic>
      <p:pic>
        <p:nvPicPr>
          <p:cNvPr id="47" name="Imagen 46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2872CCAC-75F5-4010-8AF9-2193DC65570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32" name="Imagen 31" descr="\documentclass{article}&#10;\usepackage{amsmath}&#10;\pagestyle{empty}&#10;\begin{document}&#10;&#10;\[&#10;\mathcal{L}(\{\mathbf{q}_i\}, \{\mathbf{p}_i\}) = \frac{1}{2} \sum_{i=1}^{3} M_i \left( \sum_{k=1}^{3} \dot{q}_{ik}^2 \right) + \frac{G}{2} \sum_{i=1}^{3} \sum_{\substack{j=1 \\ j \neq i}}^{3} \frac{M_i M_j}{r_{i,j}}&#10;\]&#10;&#10;\end{document}" title="IguanaTex Picture Display">
            <a:extLst>
              <a:ext uri="{FF2B5EF4-FFF2-40B4-BE49-F238E27FC236}">
                <a16:creationId xmlns:a16="http://schemas.microsoft.com/office/drawing/2014/main" id="{960560E3-5463-403D-A213-F7681F8F22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33" y="1641307"/>
            <a:ext cx="4501685" cy="716793"/>
          </a:xfrm>
          <a:prstGeom prst="rect">
            <a:avLst/>
          </a:prstGeom>
        </p:spPr>
      </p:pic>
      <p:pic>
        <p:nvPicPr>
          <p:cNvPr id="20" name="Imagen 19" descr="\documentclass{article}&#10;\usepackage{amsmath}&#10;\pagestyle{empty}&#10;\begin{document}&#10;&#10;\[&#10;p_{ik} = \frac{\partial \mathcal{L}}{\partial \dot{q}_{ik}}&#10;\]&#10;&#10;\end{document}" title="IguanaTex Picture Display">
            <a:extLst>
              <a:ext uri="{FF2B5EF4-FFF2-40B4-BE49-F238E27FC236}">
                <a16:creationId xmlns:a16="http://schemas.microsoft.com/office/drawing/2014/main" id="{E87F4C40-776B-47EF-A099-FEFA64E004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8" y="2534443"/>
            <a:ext cx="1190702" cy="590651"/>
          </a:xfrm>
          <a:prstGeom prst="rect">
            <a:avLst/>
          </a:prstGeom>
        </p:spPr>
      </p:pic>
      <p:pic>
        <p:nvPicPr>
          <p:cNvPr id="21" name="Imagen 20" descr="\documentclass{article}&#10;\usepackage{amsmath}&#10;\pagestyle{empty}&#10;\begin{document}&#10;&#10;\[&#10;p_{ik} = M_i \dot{q}_{ik} \implies \dot{q}_{ik} = \frac{p_{ik}}{M_i}&#10;\]&#10;&#10;\end{document}" title="IguanaTex Picture Display">
            <a:extLst>
              <a:ext uri="{FF2B5EF4-FFF2-40B4-BE49-F238E27FC236}">
                <a16:creationId xmlns:a16="http://schemas.microsoft.com/office/drawing/2014/main" id="{A7299D2F-1633-499B-A44D-CFFDADE270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10" y="2575809"/>
            <a:ext cx="2896330" cy="477336"/>
          </a:xfrm>
          <a:prstGeom prst="rect">
            <a:avLst/>
          </a:prstGeom>
        </p:spPr>
      </p:pic>
      <p:pic>
        <p:nvPicPr>
          <p:cNvPr id="34" name="Imagen 33" descr="\documentclass{article}&#10;\usepackage{amsmath}&#10;\pagestyle{empty}&#10;\begin{document}&#10;&#10;\[&#10;\mathcal{H}(\{\mathbf{q}_i\}, \{\mathbf{p}_i\}) = \left( \sum_{i=1}^{3} \sum_{k=1}^{3} \frac{p_{ik}^2}{M_i} \right) - \left[ \left( \sum_{i=1}^{3} \sum_{k=1}^{3} \frac{p_{ik}^2}{2M_i} \right) - \left( -\frac{G}{2} \sum_{i=1}^{3} \sum_{\substack{j=1 \\ j \neq i}}^{3} \frac{M_i M_j}{r_{i,j}} \right) \right]&#10;\]&#10;&#10;\end{document}" title="IguanaTex Picture Display">
            <a:extLst>
              <a:ext uri="{FF2B5EF4-FFF2-40B4-BE49-F238E27FC236}">
                <a16:creationId xmlns:a16="http://schemas.microsoft.com/office/drawing/2014/main" id="{0319F999-CD1D-4FF6-BCDD-FE25E94080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46" y="3774777"/>
            <a:ext cx="5436920" cy="773250"/>
          </a:xfrm>
          <a:prstGeom prst="rect">
            <a:avLst/>
          </a:prstGeom>
        </p:spPr>
      </p:pic>
      <p:pic>
        <p:nvPicPr>
          <p:cNvPr id="36" name="Imagen 35" descr="\documentclass{article}&#10;\usepackage{amsmath}&#10;\pagestyle{empty}&#10;\begin{document}&#10;&#10;\[&#10;\mathcal{H}(\{\mathbf{q}_i\}, \{\mathbf{p}_i\}) =&#10;\sum_{i=1}^{3} \sum_{k=1}^{3} \frac{p_{ik}^{2}}{2 M_i}&#10;- \frac{G}{2}&#10;\sum_{i=1}^{3} \sum_{\substack{j=1 \\ j \neq i}}^{3}&#10;\frac{M_i M_j}{r_{ij}}&#10;\]&#10;&#10;&#10;\end{document}" title="IguanaTex Picture Display">
            <a:extLst>
              <a:ext uri="{FF2B5EF4-FFF2-40B4-BE49-F238E27FC236}">
                <a16:creationId xmlns:a16="http://schemas.microsoft.com/office/drawing/2014/main" id="{1A21A1E5-439B-489E-A2F5-1CDC923B33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64" y="4741531"/>
            <a:ext cx="4280413" cy="769912"/>
          </a:xfrm>
          <a:prstGeom prst="rect">
            <a:avLst/>
          </a:prstGeom>
        </p:spPr>
      </p:pic>
      <p:pic>
        <p:nvPicPr>
          <p:cNvPr id="16" name="Imagen 15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D92C8F84-427B-4CAD-B0A1-1ABE87BA3DE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pic>
        <p:nvPicPr>
          <p:cNvPr id="4" name="Imagen 3" descr="\documentclass{article}&#10;\usepackage{amsmath}&#10;\usepackage{amssymb}&#10;\usepackage[HTML]{xcolor}&#10;\usepackage{nopageno}&#10;&#10;\definecolor{Aguamarina}{HTML}{006A6A}&#10;\definecolor{Vino}{HTML}{890909}&#10;&#10;\begin{document}&#10;&#10;Ahora buscamos el momento generalizado con respecto a nuestra coordenada generalizada para poder obtener la Hamiltoniana del sistema con las variables asociadas a esta, siendo el momento y coordenada generalizada,&#10;&#10;\end{document}" title="IguanaTex Picture Display">
            <a:extLst>
              <a:ext uri="{FF2B5EF4-FFF2-40B4-BE49-F238E27FC236}">
                <a16:creationId xmlns:a16="http://schemas.microsoft.com/office/drawing/2014/main" id="{35944BB5-AE70-4618-95D9-BE6AAB6CA42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1" y="1749801"/>
            <a:ext cx="4740205" cy="459450"/>
          </a:xfrm>
          <a:prstGeom prst="rect">
            <a:avLst/>
          </a:prstGeom>
        </p:spPr>
      </p:pic>
      <p:pic>
        <p:nvPicPr>
          <p:cNvPr id="11" name="Imagen 10" descr="\documentclass{article}&#10;\usepackage{amsmath}&#10;\usepackage{amssymb}&#10;\usepackage[HTML]{xcolor}&#10;\usepackage{nopageno}&#10;&#10;\definecolor{Aguamarina}{HTML}{006A6A}&#10;\definecolor{Vino}{HTML}{890909}&#10;&#10;\begin{document}&#10;&#10;Para así el Hamiltoniano,&#10;&#10;\end{document}" title="IguanaTex Picture Display">
            <a:extLst>
              <a:ext uri="{FF2B5EF4-FFF2-40B4-BE49-F238E27FC236}">
                <a16:creationId xmlns:a16="http://schemas.microsoft.com/office/drawing/2014/main" id="{6733C578-F416-4CCC-93D8-1C7C7A6B68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0" y="3429000"/>
            <a:ext cx="1637838" cy="134850"/>
          </a:xfrm>
          <a:prstGeom prst="rect">
            <a:avLst/>
          </a:prstGeom>
        </p:spPr>
      </p:pic>
      <p:pic>
        <p:nvPicPr>
          <p:cNvPr id="14" name="Imagen 13" descr="\documentclass{article}&#10;\usepackage{amsmath}&#10;\usepackage{amssymb}&#10;\usepackage[HTML]{xcolor}&#10;\usepackage{nopageno}&#10;&#10;\definecolor{Aguamarina}{HTML}{006A6A}&#10;\definecolor{Vino}{HTML}{890909}&#10;&#10;\begin{document}&#10;&#10;\[&#10;(1.7)&#10;\]&#10;&#10;\end{document}" title="IguanaTex Picture Display">
            <a:extLst>
              <a:ext uri="{FF2B5EF4-FFF2-40B4-BE49-F238E27FC236}">
                <a16:creationId xmlns:a16="http://schemas.microsoft.com/office/drawing/2014/main" id="{1189DD76-CD57-4B29-9871-DB9E1796147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86" y="6042910"/>
            <a:ext cx="430742" cy="231833"/>
          </a:xfrm>
          <a:prstGeom prst="rect">
            <a:avLst/>
          </a:prstGeom>
        </p:spPr>
      </p:pic>
      <p:pic>
        <p:nvPicPr>
          <p:cNvPr id="28" name="Imagen 27" descr="\documentclass{article}&#10;\usepackage{amsmath}&#10;\usepackage{amssymb}&#10;\usepackage[HTML]{xcolor}&#10;\usepackage{nopageno}&#10;&#10;\definecolor{Aguamarina}{HTML}{006A6A}&#10;\definecolor{Vino}{HTML}{890909}&#10;&#10;\begin{document}&#10;&#10;&#10;\[&#10;\boxed{&#10;\mathcal{H}(\{\mathbf{q}_i\}, \{\mathbf{p}_i\})&#10;=&#10;\sum_{i=1}^{3} \frac{\mathbf{p}_i^{2}}{2M_i}&#10;-&#10;\frac{G}{2}&#10;\sum_{\substack{i,j=1 \\ i\neq j}}^{3}&#10;\frac{M_i M_j}{\lvert \mathbf{q}_i - \mathbf{q}_j \rvert}&#10;}&#10;\]&#10;&#10;\end{document}" title="IguanaTex Picture Display">
            <a:extLst>
              <a:ext uri="{FF2B5EF4-FFF2-40B4-BE49-F238E27FC236}">
                <a16:creationId xmlns:a16="http://schemas.microsoft.com/office/drawing/2014/main" id="{178CB211-D92D-42B8-84DC-8E0E2D1DD38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99" y="5630952"/>
            <a:ext cx="4590014" cy="10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3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9" name="Imagen 8" descr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 title="IguanaTex Picture Display">
            <a:extLst>
              <a:ext uri="{FF2B5EF4-FFF2-40B4-BE49-F238E27FC236}">
                <a16:creationId xmlns:a16="http://schemas.microsoft.com/office/drawing/2014/main" id="{90BB8FB8-013B-4E4D-8919-89811C16D3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3" y="999402"/>
            <a:ext cx="3002758" cy="164256"/>
          </a:xfrm>
          <a:prstGeom prst="rect">
            <a:avLst/>
          </a:prstGeom>
        </p:spPr>
      </p:pic>
      <p:pic>
        <p:nvPicPr>
          <p:cNvPr id="25" name="Imagen 24" descr="\documentclass{article}&#10;\usepackage{amsmath}&#10;\pagestyle{empty}&#10;\begin{document}&#10;&#10;\[&#10;\frac{d q_{ik}}{d t} = \frac{\partial \mathcal{H}}{\partial p_{ik}}&#10;\]&#10;&#10;\end{document}" title="IguanaTex Picture Display">
            <a:extLst>
              <a:ext uri="{FF2B5EF4-FFF2-40B4-BE49-F238E27FC236}">
                <a16:creationId xmlns:a16="http://schemas.microsoft.com/office/drawing/2014/main" id="{4D6DCAF0-FA53-47DF-BDDD-03C01195F2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29" y="1572846"/>
            <a:ext cx="1122473" cy="492061"/>
          </a:xfrm>
          <a:prstGeom prst="rect">
            <a:avLst/>
          </a:prstGeom>
        </p:spPr>
      </p:pic>
      <p:pic>
        <p:nvPicPr>
          <p:cNvPr id="26" name="Imagen 25" descr="\documentclass{article}&#10;\usepackage{amsmath}&#10;\pagestyle{empty}&#10;\begin{document}&#10;&#10;\[&#10;\frac{d p_{ik}}{d t} = -\frac{\partial \mathcal{H}}{\partial q_{ik}}&#10;\]&#10;&#10;\end{document}" title="IguanaTex Picture Display">
            <a:extLst>
              <a:ext uri="{FF2B5EF4-FFF2-40B4-BE49-F238E27FC236}">
                <a16:creationId xmlns:a16="http://schemas.microsoft.com/office/drawing/2014/main" id="{0A86BC9F-57A6-47D8-BE75-5AD3BF81C7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73" y="1433263"/>
            <a:ext cx="1248841" cy="475569"/>
          </a:xfrm>
          <a:prstGeom prst="rect">
            <a:avLst/>
          </a:prstGeom>
        </p:spPr>
      </p:pic>
      <p:pic>
        <p:nvPicPr>
          <p:cNvPr id="27" name="Imagen 26" descr="\documentclass{article}&#10;\usepackage{amsmath}&#10;\pagestyle{empty}&#10;\begin{document}&#10;&#10;\[&#10;\frac{d p_{ik}}{d t} = -\frac{\partial \mathcal{H}}{\partial q_{ik}} = -\frac{\partial}{\partial q_{ik}} \left[ -\frac{G}{2} \sum_{i'=1}^{3} \sum_{\substack{j'=1 \\ j' \neq i'}}^{3} \frac{M_{i'} M_{j'}}{r_{i'j'}(\mathbf{q})} \right]&#10;\]&#10;&#10;\end{document}" title="IguanaTex Picture Display">
            <a:extLst>
              <a:ext uri="{FF2B5EF4-FFF2-40B4-BE49-F238E27FC236}">
                <a16:creationId xmlns:a16="http://schemas.microsoft.com/office/drawing/2014/main" id="{01E5BBC3-923B-4F0C-AEEE-5941CAC9E5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29" y="2182827"/>
            <a:ext cx="3472149" cy="829898"/>
          </a:xfrm>
          <a:prstGeom prst="rect">
            <a:avLst/>
          </a:prstGeom>
        </p:spPr>
      </p:pic>
      <p:pic>
        <p:nvPicPr>
          <p:cNvPr id="22" name="Imagen 21" descr="\documentclass{article}&#10;\usepackage{amsmath}&#10;\pagestyle{empty}&#10;\begin{document}&#10;&#10;\[&#10;\dot{p}_{ik} = G \sum_{\substack{j=1 \\ j \neq i}}^{3} \frac{M_i M_j}{r_{ij}^3} (q_{jk} - q_{ik})&#10;\]&#10;&#10;\end{document}" title="IguanaTex Picture Display">
            <a:extLst>
              <a:ext uri="{FF2B5EF4-FFF2-40B4-BE49-F238E27FC236}">
                <a16:creationId xmlns:a16="http://schemas.microsoft.com/office/drawing/2014/main" id="{B4E94211-4913-492D-8CF8-E57944F502D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38" y="4161651"/>
            <a:ext cx="2658650" cy="799757"/>
          </a:xfrm>
          <a:prstGeom prst="rect">
            <a:avLst/>
          </a:prstGeom>
        </p:spPr>
      </p:pic>
      <p:pic>
        <p:nvPicPr>
          <p:cNvPr id="29" name="Imagen 28" descr="\documentclass{article}&#10;\usepackage{amsmath}&#10;\pagestyle{empty}&#10;\begin{document}&#10;&#10;\[&#10;\frac{d q_{ik}}{d t} = \frac{\partial}{\partial p_{ik}} \left[ \sum_{i'=1}^{3} \sum_{k'=1}^{3} \frac{p_{i'k'}^2}{2M_{i'}} \right]&#10;\]&#10;&#10;\end{document}" title="IguanaTex Picture Display">
            <a:extLst>
              <a:ext uri="{FF2B5EF4-FFF2-40B4-BE49-F238E27FC236}">
                <a16:creationId xmlns:a16="http://schemas.microsoft.com/office/drawing/2014/main" id="{29B1D1DF-5D5F-403E-9813-DCD88BB159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3219124"/>
            <a:ext cx="2572454" cy="627674"/>
          </a:xfrm>
          <a:prstGeom prst="rect">
            <a:avLst/>
          </a:prstGeom>
        </p:spPr>
      </p:pic>
      <p:pic>
        <p:nvPicPr>
          <p:cNvPr id="30" name="Imagen 29" descr="\documentclass{article}&#10;\usepackage{amsmath}&#10;\pagestyle{empty}&#10;\begin{document}&#10;&#10;\[&#10;\mathbf{p}_{ik} = M_i \frac{d q_{ik}}{d t}&#10;\]&#10;&#10;\end{document}" title="IguanaTex Picture Display">
            <a:extLst>
              <a:ext uri="{FF2B5EF4-FFF2-40B4-BE49-F238E27FC236}">
                <a16:creationId xmlns:a16="http://schemas.microsoft.com/office/drawing/2014/main" id="{925F6ED8-6349-4D4A-891A-F7B1A0F0C4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9" y="5811642"/>
            <a:ext cx="1487238" cy="522667"/>
          </a:xfrm>
          <a:prstGeom prst="rect">
            <a:avLst/>
          </a:prstGeom>
        </p:spPr>
      </p:pic>
      <p:pic>
        <p:nvPicPr>
          <p:cNvPr id="31" name="Imagen 30" descr="\documentclass{article}&#10;\usepackage{amsmath}&#10;\pagestyle{empty}&#10;\begin{document}&#10;&#10;\[&#10;\ddot{q}_{ik} = G \sum_{\substack{j=1 \\ j \neq i}}^{3} \frac{M_j}{r_{ij}^3} (q_{jk} - q_{ik})&#10;\]&#10;&#10;\end{document}" title="IguanaTex Picture Display">
            <a:extLst>
              <a:ext uri="{FF2B5EF4-FFF2-40B4-BE49-F238E27FC236}">
                <a16:creationId xmlns:a16="http://schemas.microsoft.com/office/drawing/2014/main" id="{95BEC9BC-CF07-4324-AF13-812280551C0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04" y="4951855"/>
            <a:ext cx="2310165" cy="780461"/>
          </a:xfrm>
          <a:prstGeom prst="rect">
            <a:avLst/>
          </a:prstGeom>
        </p:spPr>
      </p:pic>
      <p:pic>
        <p:nvPicPr>
          <p:cNvPr id="18" name="Imagen 17" descr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 title="IguanaTex Picture Display">
            <a:extLst>
              <a:ext uri="{FF2B5EF4-FFF2-40B4-BE49-F238E27FC236}">
                <a16:creationId xmlns:a16="http://schemas.microsoft.com/office/drawing/2014/main" id="{F7CBCEAC-2F80-4192-AF5C-B0E4B82DEAA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7905962" cy="275171"/>
          </a:xfrm>
          <a:prstGeom prst="rect">
            <a:avLst/>
          </a:prstGeom>
        </p:spPr>
      </p:pic>
      <p:pic>
        <p:nvPicPr>
          <p:cNvPr id="20" name="Imagen 19" descr="\documentclass{article}&#10;\usepackage{amsmath}&#10;\usepackage{amssymb}&#10;\usepackage[HTML]{xcolor}&#10;\usepackage{nopageno}&#10;&#10;\definecolor{Aguamarina}{HTML}{006A6A}&#10;\definecolor{Vino}{HTML}{890909}&#10;&#10;\begin{document}&#10;&#10;\[&#10;(1.8)&#10;\]&#10;&#10;\end{document}" title="IguanaTex Picture Display">
            <a:extLst>
              <a:ext uri="{FF2B5EF4-FFF2-40B4-BE49-F238E27FC236}">
                <a16:creationId xmlns:a16="http://schemas.microsoft.com/office/drawing/2014/main" id="{0C1DD4C4-331E-4446-9465-36829B0ADC8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09" y="5219806"/>
            <a:ext cx="324920" cy="17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E3A08C2-30DF-4FEB-81CC-6ED17F41D4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59" name="Imagen 58" descr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 title="IguanaTex Picture Display">
            <a:extLst>
              <a:ext uri="{FF2B5EF4-FFF2-40B4-BE49-F238E27FC236}">
                <a16:creationId xmlns:a16="http://schemas.microsoft.com/office/drawing/2014/main" id="{C5CC35D7-B870-41E2-AF6A-D42A9CC4F9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6034021" cy="164256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\definecolor{Vino}{HTML}{890909}&#10;&#10;\begin{document}&#10;&#10;&#10;\[&#10;\mathcal{H}(\{\mathbf{r}_i\}, \{\mathbf{p}_i\})&#10;=&#10;\sum_{i=1}^{3} \frac{\mathbf{p}_i^{2}}{2M_i}&#10;-&#10;\frac{G}{2}&#10;\sum_{\substack{i,j=1 \\ i\neq j}}^{3}&#10;\frac{M_i M_j}{\lvert \mathbf{r}_i - \mathbf{r}_j \rvert}&#10;\]&#10;&#10;\end{document}" title="IguanaTex Picture Display">
            <a:extLst>
              <a:ext uri="{FF2B5EF4-FFF2-40B4-BE49-F238E27FC236}">
                <a16:creationId xmlns:a16="http://schemas.microsoft.com/office/drawing/2014/main" id="{05349E51-CF1E-4B3F-9975-2AD81699DA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1" y="1949194"/>
            <a:ext cx="4117258" cy="823713"/>
          </a:xfrm>
          <a:prstGeom prst="rect">
            <a:avLst/>
          </a:prstGeom>
        </p:spPr>
      </p:pic>
      <p:pic>
        <p:nvPicPr>
          <p:cNvPr id="161" name="Imagen 160" descr="\documentclass{article}&#10;\usepackage{amsmath}&#10;\usepackage{amssymb}&#10;\usepackage[HTML]{xcolor}&#10;\usepackage{nopageno}&#10;&#10;\definecolor{Aguamarina}{HTML}{006A6A}&#10;\definecolor{Vino}{HTML}{890909}&#10;&#10;\begin{document}&#10;&#10;De $(1.7)$, naturalizando al uso de ${\mathbf{r_i}}$ coordenadas vectoriales generalizadas,&#10;&#10;\end{document}" title="IguanaTex Picture Display">
            <a:extLst>
              <a:ext uri="{FF2B5EF4-FFF2-40B4-BE49-F238E27FC236}">
                <a16:creationId xmlns:a16="http://schemas.microsoft.com/office/drawing/2014/main" id="{6C7FD3D7-CCF6-42C1-97BB-7C7BF7E1BD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8" y="1519819"/>
            <a:ext cx="5340079" cy="167435"/>
          </a:xfrm>
          <a:prstGeom prst="rect">
            <a:avLst/>
          </a:prstGeom>
        </p:spPr>
      </p:pic>
      <p:pic>
        <p:nvPicPr>
          <p:cNvPr id="165" name="Imagen 164" descr="\documentclass{article}&#10;\usepackage{amsmath}&#10;\usepackage{amssymb}&#10;\usepackage[HTML]{xcolor}&#10;\usepackage{nopageno}&#10;&#10;\definecolor{Aguamarina}{HTML}{006A6A}&#10;\definecolor{Vino}{HTML}{890909}&#10;&#10;\begin{document}&#10;&#10;&#10;$$\begin{cases}&#10;\dot{\mathbf{r}}_i = \frac{\partial \mathcal{H}}{\partial \mathbf{p}_i}&#10;= \frac{\mathbf{p}_i}{m_i} \\&#10;\dot{\mathbf{p}}_i&#10;= -\frac{\partial \mathcal{H}}{\partial \mathbf{r}_i}&#10;= -\,G\sum_{\substack{j=1\\j\neq i}}^{3}&#10;m_i m_j&#10;\frac{\mathbf{r}_i - \mathbf{r}_j}{|\mathbf{r}_i-\mathbf{r}_j|^3}\end{cases}$$&#10;&#10;&#10;\end{document}" title="IguanaTex Picture Display">
            <a:extLst>
              <a:ext uri="{FF2B5EF4-FFF2-40B4-BE49-F238E27FC236}">
                <a16:creationId xmlns:a16="http://schemas.microsoft.com/office/drawing/2014/main" id="{A3BC1298-5332-43A8-BAB0-016E844DCC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41" y="2950694"/>
            <a:ext cx="4056758" cy="880820"/>
          </a:xfrm>
          <a:prstGeom prst="rect">
            <a:avLst/>
          </a:prstGeom>
        </p:spPr>
      </p:pic>
      <p:pic>
        <p:nvPicPr>
          <p:cNvPr id="181" name="Imagen 180" descr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G M_1 M_2\,\frac{\mathbf{r}_1 - \mathbf{r}_2}{|\mathbf{r}_1 - \mathbf{r}_2|^{3}}&#10;        -G M_1 M_3\,\frac{\mathbf{r}_1 - \mathbf{r}_3}{|\mathbf{r}_1 - \mathbf{r}_3|^{3}}&#10;\]&#10;&#10;&#10;\end{document}" title="IguanaTex Picture Display">
            <a:extLst>
              <a:ext uri="{FF2B5EF4-FFF2-40B4-BE49-F238E27FC236}">
                <a16:creationId xmlns:a16="http://schemas.microsoft.com/office/drawing/2014/main" id="{6ABB39A1-A49E-4ED4-95B1-6E486B2A7C9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8" y="4136286"/>
            <a:ext cx="3634468" cy="369534"/>
          </a:xfrm>
          <a:prstGeom prst="rect">
            <a:avLst/>
          </a:prstGeom>
        </p:spPr>
      </p:pic>
      <p:pic>
        <p:nvPicPr>
          <p:cNvPr id="183" name="Imagen 182" descr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\,G M_1 M_2 \frac{\mathbf{r}_1-\mathbf{r}_2}{|\mathbf{r}_1-\mathbf{r}_2|^3}&#10;-\,G M_1 M_3 \frac{\mathbf{r}_1-\mathbf{r}_3}{|\mathbf{r}_1-\mathbf{r}_3|^3}&#10;\]&#10;&#10;&#10;\end{document}" title="IguanaTex Picture Display">
            <a:extLst>
              <a:ext uri="{FF2B5EF4-FFF2-40B4-BE49-F238E27FC236}">
                <a16:creationId xmlns:a16="http://schemas.microsoft.com/office/drawing/2014/main" id="{FCB70051-F670-43A4-A9A7-3C178B8236A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25" y="4652379"/>
            <a:ext cx="3112137" cy="316426"/>
          </a:xfrm>
          <a:prstGeom prst="rect">
            <a:avLst/>
          </a:prstGeom>
        </p:spPr>
      </p:pic>
      <p:pic>
        <p:nvPicPr>
          <p:cNvPr id="130" name="Imagen 129" descr="\documentclass{article}&#10;\usepackage{amsmath}&#10;\usepackage{amssymb}&#10;\usepackage[HTML]{xcolor}&#10;\usepackage{nopageno}&#10;&#10;\definecolor{Aguamarina}{HTML}{006A6A}&#10;\definecolor{Vino}{HTML}{890909}&#10;&#10;\begin{document}&#10;&#10;\[&#10;(2.1)&#10;\]&#10;&#10;\end{document}" title="IguanaTex Picture Display">
            <a:extLst>
              <a:ext uri="{FF2B5EF4-FFF2-40B4-BE49-F238E27FC236}">
                <a16:creationId xmlns:a16="http://schemas.microsoft.com/office/drawing/2014/main" id="{321EC366-F646-4B02-9B35-55DBEA2BF61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43" y="3034578"/>
            <a:ext cx="339856" cy="182916"/>
          </a:xfrm>
          <a:prstGeom prst="rect">
            <a:avLst/>
          </a:prstGeom>
        </p:spPr>
      </p:pic>
      <p:pic>
        <p:nvPicPr>
          <p:cNvPr id="169" name="Imagen 168" descr="\documentclass{article}&#10;\usepackage{amsmath}&#10;\usepackage{amssymb}&#10;\usepackage[HTML]{xcolor}&#10;\usepackage{nopageno}&#10;&#10;\definecolor{Aguamarina}{HTML}{006A6A}&#10;\definecolor{Vino}{HTML}{890909}&#10;&#10;\begin{document}&#10;&#10;Con $(2.1)$&#10;&#10;\end{document}" title="IguanaTex Picture Display">
            <a:extLst>
              <a:ext uri="{FF2B5EF4-FFF2-40B4-BE49-F238E27FC236}">
                <a16:creationId xmlns:a16="http://schemas.microsoft.com/office/drawing/2014/main" id="{2775B18C-B427-4B2F-AD45-38967715366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6" y="5547376"/>
            <a:ext cx="613648" cy="154555"/>
          </a:xfrm>
          <a:prstGeom prst="rect">
            <a:avLst/>
          </a:prstGeom>
        </p:spPr>
      </p:pic>
      <p:pic>
        <p:nvPicPr>
          <p:cNvPr id="185" name="Imagen 184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r}}_1&#10;= -\,G M_2 \frac{\mathbf{r}_1 - \mathbf{r}_2}{|\mathbf{r}_1 - \mathbf{r}_2|^3}&#10;  -\,G M_3 \frac{\mathbf{r}_1 - \mathbf{r}_3}{|\mathbf{r}_1 - \mathbf{r}_3|^3}&#10;\]&#10;&#10;&#10;\end{document}" title="IguanaTex Picture Display">
            <a:extLst>
              <a:ext uri="{FF2B5EF4-FFF2-40B4-BE49-F238E27FC236}">
                <a16:creationId xmlns:a16="http://schemas.microsoft.com/office/drawing/2014/main" id="{145DAA28-D8B3-4785-A50B-6B016680944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25" y="6019824"/>
            <a:ext cx="2655789" cy="316426"/>
          </a:xfrm>
          <a:prstGeom prst="rect">
            <a:avLst/>
          </a:prstGeom>
        </p:spPr>
      </p:pic>
      <p:pic>
        <p:nvPicPr>
          <p:cNvPr id="167" name="Imagen 166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r}}_i&#10;= -\,G\sum_{\substack{j=1\\j\neq i}}^{3}&#10;m_j&#10;\frac{\mathbf{r}_i - \mathbf{r}_j}{|\mathbf{r}_i-\mathbf{r}_j|^3}&#10;\]&#10;&#10;&#10;\end{document}" title="IguanaTex Picture Display">
            <a:extLst>
              <a:ext uri="{FF2B5EF4-FFF2-40B4-BE49-F238E27FC236}">
                <a16:creationId xmlns:a16="http://schemas.microsoft.com/office/drawing/2014/main" id="{8F636392-2121-4A58-AAB5-E21CA27C8AB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51" y="5446457"/>
            <a:ext cx="1195143" cy="412141"/>
          </a:xfrm>
          <a:prstGeom prst="rect">
            <a:avLst/>
          </a:prstGeom>
        </p:spPr>
      </p:pic>
      <p:pic>
        <p:nvPicPr>
          <p:cNvPr id="43" name="Imagen 42" descr="\documentclass{article}&#10;\usepackage{amsmath}&#10;\usepackage{amssymb}&#10;\usepackage[HTML]{xcolor}&#10;\usepackage{nopageno}&#10;&#10;\definecolor{Aguamarina}{HTML}{006A6A}&#10;\definecolor{Vino}{HTML}{890909}&#10;&#10;\begin{document}&#10;&#10;Introducimos coordenadas relativas simétricas $s_k$ definidas como,&#10;&#10;\end{document}" title="IguanaTex Picture Display">
            <a:extLst>
              <a:ext uri="{FF2B5EF4-FFF2-40B4-BE49-F238E27FC236}">
                <a16:creationId xmlns:a16="http://schemas.microsoft.com/office/drawing/2014/main" id="{491290CA-A85C-49E1-969B-5E9F2757DDF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6" y="1543911"/>
            <a:ext cx="4672321" cy="150592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mssymb}&#10;\usepackage[HTML]{xcolor}&#10;\usepackage{nopageno}&#10;&#10;\definecolor{Aguamarina}{HTML}{006A6A}&#10;\definecolor{Vino}{HTML}{890909}&#10;&#10;\begin{document}&#10;&#10;\[&#10;\begin{cases}&#10;\mathbf{s}_1 = \mathbf{r}_3 - \mathbf{r}_2\\[4pt]&#10;\mathbf{s}_2 = \mathbf{r}_1 - \mathbf{r}_3\\[4pt]&#10;\mathbf{s}_3 = \mathbf{r}_2 - \mathbf{r}_1&#10;\end{cases}&#10;\]&#10;&#10;&#10;\end{document}" title="IguanaTex Picture Display">
            <a:extLst>
              <a:ext uri="{FF2B5EF4-FFF2-40B4-BE49-F238E27FC236}">
                <a16:creationId xmlns:a16="http://schemas.microsoft.com/office/drawing/2014/main" id="{9326F1BD-AB52-49B2-95B5-E43679E86E7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4" y="2019696"/>
            <a:ext cx="903554" cy="731622"/>
          </a:xfrm>
          <a:prstGeom prst="rect">
            <a:avLst/>
          </a:prstGeom>
        </p:spPr>
      </p:pic>
      <p:pic>
        <p:nvPicPr>
          <p:cNvPr id="46" name="Imagen 45" descr="\documentclass{article}&#10;\usepackage{amsmath}&#10;\usepackage{amssymb}&#10;\usepackage[HTML]{xcolor}&#10;\usepackage{nopageno}&#10;&#10;\definecolor{Aguamarina}{HTML}{006A6A}&#10;\definecolor{Vino}{HTML}{890909}&#10;&#10;\begin{document}&#10;&#10;Generalizando para $\ddot{\mathbf{r}}_i$,&#10;&#10;\end{document}" title="IguanaTex Picture Display">
            <a:extLst>
              <a:ext uri="{FF2B5EF4-FFF2-40B4-BE49-F238E27FC236}">
                <a16:creationId xmlns:a16="http://schemas.microsoft.com/office/drawing/2014/main" id="{F8E593AE-A4E2-4851-AF82-C5347DDB089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06" y="3053722"/>
            <a:ext cx="1616884" cy="150592"/>
          </a:xfrm>
          <a:prstGeom prst="rect">
            <a:avLst/>
          </a:prstGeom>
        </p:spPr>
      </p:pic>
      <p:pic>
        <p:nvPicPr>
          <p:cNvPr id="47" name="Imagen 46" descr="\documentclass{article}&#10;\usepackage{amsmath}&#10;\usepackage{amssymb}&#10;\usepackage[HTML]{xcolor}&#10;\usepackage{nopageno}&#10;&#10;\definecolor{Aguamarina}{HTML}{006A6A}&#10;\definecolor{Vino}{HTML}{890909}&#10;&#10;\begin{document}&#10;&#10;\[&#10;\begin{cases}&#10;\ddot{\mathbf{r}}_1&#10;= G M_2 \dfrac{\mathbf{s}_3}{|\mathbf{s}_3|^3}&#10; - G M_3 \dfrac{\mathbf{s}_2}{|\mathbf{s}_2|^3}&#10;\\[6pt]&#10;\ddot{\mathbf{r}}_2&#10;= G M_3 \dfrac{\mathbf{s}_1}{|\mathbf{s}_1|^3}&#10; - G M_1 \dfrac{\mathbf{s}_3}{|\mathbf{s}_3|^3}&#10;\\[6pt]&#10;\ddot{\mathbf{r}}_3&#10;= G M_1 \dfrac{\mathbf{s}_2}{|\mathbf{s}_2|^3}&#10; - G M_2 \dfrac{\mathbf{s}_1}{|\mathbf{s}_1|^3}&#10;\end{cases}&#10;\]&#10;&#10;&#10;\end{document}" title="IguanaTex Picture Display">
            <a:extLst>
              <a:ext uri="{FF2B5EF4-FFF2-40B4-BE49-F238E27FC236}">
                <a16:creationId xmlns:a16="http://schemas.microsoft.com/office/drawing/2014/main" id="{75934B01-008D-4D6C-95B8-B3A9746BD12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11" y="3435085"/>
            <a:ext cx="1944285" cy="970314"/>
          </a:xfrm>
          <a:prstGeom prst="rect">
            <a:avLst/>
          </a:prstGeom>
        </p:spPr>
      </p:pic>
      <p:pic>
        <p:nvPicPr>
          <p:cNvPr id="48" name="Imagen 47" descr="\documentclass{article}&#10;\usepackage{amsmath}&#10;\usepackage{amssymb}&#10;\usepackage[HTML]{xcolor}&#10;\usepackage{nopageno}&#10;&#10;\definecolor{Aguamarina}{HTML}{006A6A}&#10;\definecolor{Vino}{HTML}{890909}&#10;&#10;\begin{document}&#10;&#10;Nos interesan formas simétricas de $\ddot{s}_i$, así que de $\ddot{s}_1 = \ddot{x}_3 - \ddot{x}_2$,&#10;&#10;\end{document}" title="IguanaTex Picture Display">
            <a:extLst>
              <a:ext uri="{FF2B5EF4-FFF2-40B4-BE49-F238E27FC236}">
                <a16:creationId xmlns:a16="http://schemas.microsoft.com/office/drawing/2014/main" id="{93484111-A646-4DCA-9205-75B74032AC8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012" y="4673990"/>
            <a:ext cx="4494979" cy="150592"/>
          </a:xfrm>
          <a:prstGeom prst="rect">
            <a:avLst/>
          </a:prstGeom>
        </p:spPr>
      </p:pic>
      <p:pic>
        <p:nvPicPr>
          <p:cNvPr id="49" name="Imagen 48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G \left( M_1 \frac{\mathbf{s}_2}{|\mathbf{s}_2|^3}&#10;           - M_2 \frac{\mathbf{s}_1}{|\mathbf{s}_1|^3} \right)&#10; - G \left( M_3 \frac{\mathbf{s}_1}{|\mathbf{s}_1|^3}&#10;           - M_1 \frac{\mathbf{s}_3}{|\mathbf{s}_3|^3} \right)&#10;\]&#10;&#10;&#10;\end{document}" title="IguanaTex Picture Display">
            <a:extLst>
              <a:ext uri="{FF2B5EF4-FFF2-40B4-BE49-F238E27FC236}">
                <a16:creationId xmlns:a16="http://schemas.microsoft.com/office/drawing/2014/main" id="{CAE38B91-E406-4223-A810-62691F332D8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20" y="5052601"/>
            <a:ext cx="3671243" cy="367640"/>
          </a:xfrm>
          <a:prstGeom prst="rect">
            <a:avLst/>
          </a:prstGeom>
        </p:spPr>
      </p:pic>
      <p:pic>
        <p:nvPicPr>
          <p:cNvPr id="50" name="Imagen 49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2 + M_3) \frac{\mathbf{s}_1}{|\mathbf{s}_1|^3}&#10;  + G M_1 \left( &#10;      \frac{\mathbf{s}_2}{|\mathbf{s}_2|^3}&#10;      + \frac{\mathbf{s}_3}{|\mathbf{s}_3|^3}&#10;    \right)&#10;\]&#10;&#10;&#10;&#10;&#10;\end{document}" title="IguanaTex Picture Display">
            <a:extLst>
              <a:ext uri="{FF2B5EF4-FFF2-40B4-BE49-F238E27FC236}">
                <a16:creationId xmlns:a16="http://schemas.microsoft.com/office/drawing/2014/main" id="{3ACF26D0-047A-4BE7-878C-096A4C4A69A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17" y="5530321"/>
            <a:ext cx="3210907" cy="367640"/>
          </a:xfrm>
          <a:prstGeom prst="rect">
            <a:avLst/>
          </a:prstGeom>
        </p:spPr>
      </p:pic>
      <p:pic>
        <p:nvPicPr>
          <p:cNvPr id="51" name="Imagen 50" descr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1 + M_2 + M_3) \frac{\mathbf{s}_1}{|\mathbf{s}_1|^3}&#10;  + G M_1 \left(&#10;      \frac{\mathbf{s}_1}{|\mathbf{s}_1|^3}&#10;      + \frac{\mathbf{s}_2}{|\mathbf{s}_2|^3}&#10;      + \frac{\mathbf{s}_3}{|\mathbf{s}_3|^3}&#10;    \right)&#10;\]&#10;&#10;\end{document}" title="IguanaTex Picture Display">
            <a:extLst>
              <a:ext uri="{FF2B5EF4-FFF2-40B4-BE49-F238E27FC236}">
                <a16:creationId xmlns:a16="http://schemas.microsoft.com/office/drawing/2014/main" id="{672F0221-DE91-408D-9FFE-FD52FF49F12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70" y="5994217"/>
            <a:ext cx="4123605" cy="367640"/>
          </a:xfrm>
          <a:prstGeom prst="rect">
            <a:avLst/>
          </a:prstGeom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75BA1458-6C93-4E1B-9BA8-546DF3ACD5DA}"/>
              </a:ext>
            </a:extLst>
          </p:cNvPr>
          <p:cNvCxnSpPr>
            <a:cxnSpLocks/>
          </p:cNvCxnSpPr>
          <p:nvPr/>
        </p:nvCxnSpPr>
        <p:spPr>
          <a:xfrm flipV="1">
            <a:off x="9976080" y="2637500"/>
            <a:ext cx="782172" cy="458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4DE5853-42ED-42D7-808F-9A9A6EE3CDAA}"/>
              </a:ext>
            </a:extLst>
          </p:cNvPr>
          <p:cNvCxnSpPr>
            <a:cxnSpLocks/>
          </p:cNvCxnSpPr>
          <p:nvPr/>
        </p:nvCxnSpPr>
        <p:spPr>
          <a:xfrm flipH="1">
            <a:off x="9884264" y="3081099"/>
            <a:ext cx="110648" cy="1242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3F56AB1-20D0-4D89-9FE6-F1A73D8BCB89}"/>
              </a:ext>
            </a:extLst>
          </p:cNvPr>
          <p:cNvCxnSpPr>
            <a:cxnSpLocks/>
          </p:cNvCxnSpPr>
          <p:nvPr/>
        </p:nvCxnSpPr>
        <p:spPr>
          <a:xfrm flipH="1" flipV="1">
            <a:off x="8804264" y="2217782"/>
            <a:ext cx="1206000" cy="873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9A1F0EF-F47F-49BF-91C7-940E5D618369}"/>
              </a:ext>
            </a:extLst>
          </p:cNvPr>
          <p:cNvCxnSpPr>
            <a:cxnSpLocks/>
          </p:cNvCxnSpPr>
          <p:nvPr/>
        </p:nvCxnSpPr>
        <p:spPr>
          <a:xfrm>
            <a:off x="8804264" y="2217782"/>
            <a:ext cx="1953988" cy="415838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BE6227CD-9FAF-4B0C-9292-FD5A1F9AA25A}"/>
              </a:ext>
            </a:extLst>
          </p:cNvPr>
          <p:cNvCxnSpPr>
            <a:cxnSpLocks/>
          </p:cNvCxnSpPr>
          <p:nvPr/>
        </p:nvCxnSpPr>
        <p:spPr>
          <a:xfrm flipH="1">
            <a:off x="9884266" y="2633620"/>
            <a:ext cx="858634" cy="1689755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866C503-733A-4438-8788-EAD874DE367B}"/>
              </a:ext>
            </a:extLst>
          </p:cNvPr>
          <p:cNvCxnSpPr>
            <a:cxnSpLocks/>
          </p:cNvCxnSpPr>
          <p:nvPr/>
        </p:nvCxnSpPr>
        <p:spPr>
          <a:xfrm flipH="1" flipV="1">
            <a:off x="8804264" y="2217782"/>
            <a:ext cx="1068178" cy="2076660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n 57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 title="IguanaTex Picture Display">
            <a:extLst>
              <a:ext uri="{FF2B5EF4-FFF2-40B4-BE49-F238E27FC236}">
                <a16:creationId xmlns:a16="http://schemas.microsoft.com/office/drawing/2014/main" id="{8F525E30-E134-4117-A148-CDF32ADB79FE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28" y="2226520"/>
            <a:ext cx="181197" cy="143335"/>
          </a:xfrm>
          <a:prstGeom prst="rect">
            <a:avLst/>
          </a:prstGeom>
        </p:spPr>
      </p:pic>
      <p:pic>
        <p:nvPicPr>
          <p:cNvPr id="61" name="Imagen 60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 title="IguanaTex Picture Display">
            <a:extLst>
              <a:ext uri="{FF2B5EF4-FFF2-40B4-BE49-F238E27FC236}">
                <a16:creationId xmlns:a16="http://schemas.microsoft.com/office/drawing/2014/main" id="{D1861A91-64D0-45F3-8170-4C6B1341A15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97" y="3525020"/>
            <a:ext cx="179845" cy="140631"/>
          </a:xfrm>
          <a:prstGeom prst="rect">
            <a:avLst/>
          </a:prstGeom>
        </p:spPr>
      </p:pic>
      <p:pic>
        <p:nvPicPr>
          <p:cNvPr id="64" name="Imagen 63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 title="IguanaTex Picture Display">
            <a:extLst>
              <a:ext uri="{FF2B5EF4-FFF2-40B4-BE49-F238E27FC236}">
                <a16:creationId xmlns:a16="http://schemas.microsoft.com/office/drawing/2014/main" id="{C18F09C7-9E78-4D22-A9FC-D8A485CAF3A3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20" y="3463177"/>
            <a:ext cx="174436" cy="140631"/>
          </a:xfrm>
          <a:prstGeom prst="rect">
            <a:avLst/>
          </a:prstGeom>
        </p:spPr>
      </p:pic>
      <p:pic>
        <p:nvPicPr>
          <p:cNvPr id="65" name="Imagen 64" descr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 title="IguanaTex Picture Display">
            <a:extLst>
              <a:ext uri="{FF2B5EF4-FFF2-40B4-BE49-F238E27FC236}">
                <a16:creationId xmlns:a16="http://schemas.microsoft.com/office/drawing/2014/main" id="{52057D4F-079B-4018-882B-C90E8C19792F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578" y="3551074"/>
            <a:ext cx="185254" cy="141983"/>
          </a:xfrm>
          <a:prstGeom prst="rect">
            <a:avLst/>
          </a:prstGeom>
        </p:spPr>
      </p:pic>
      <p:pic>
        <p:nvPicPr>
          <p:cNvPr id="66" name="Imagen 65" descr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 title="IguanaTex Picture Display">
            <a:extLst>
              <a:ext uri="{FF2B5EF4-FFF2-40B4-BE49-F238E27FC236}">
                <a16:creationId xmlns:a16="http://schemas.microsoft.com/office/drawing/2014/main" id="{672F2D70-EFAF-45DB-A2B9-D2F18A796367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53" y="2884697"/>
            <a:ext cx="178493" cy="139279"/>
          </a:xfrm>
          <a:prstGeom prst="rect">
            <a:avLst/>
          </a:prstGeom>
        </p:spPr>
      </p:pic>
      <p:pic>
        <p:nvPicPr>
          <p:cNvPr id="67" name="Imagen 66" descr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 title="IguanaTex Picture Display">
            <a:extLst>
              <a:ext uri="{FF2B5EF4-FFF2-40B4-BE49-F238E27FC236}">
                <a16:creationId xmlns:a16="http://schemas.microsoft.com/office/drawing/2014/main" id="{8503FBD4-7DA1-4855-908C-9D4327D25C97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270" y="2637500"/>
            <a:ext cx="183902" cy="139279"/>
          </a:xfrm>
          <a:prstGeom prst="rect">
            <a:avLst/>
          </a:prstGeom>
        </p:spPr>
      </p:pic>
      <p:pic>
        <p:nvPicPr>
          <p:cNvPr id="68" name="Imagen 67" descr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 title="IguanaTex Picture Display">
            <a:extLst>
              <a:ext uri="{FF2B5EF4-FFF2-40B4-BE49-F238E27FC236}">
                <a16:creationId xmlns:a16="http://schemas.microsoft.com/office/drawing/2014/main" id="{1C485691-D87D-4479-8D8F-220575BDA7E3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66" y="2855554"/>
            <a:ext cx="147802" cy="155720"/>
          </a:xfrm>
          <a:prstGeom prst="rect">
            <a:avLst/>
          </a:prstGeom>
        </p:spPr>
      </p:pic>
      <p:pic>
        <p:nvPicPr>
          <p:cNvPr id="69" name="Imagen 68" descr="\documentclass{article}&#10;\usepackage{amsmath}&#10;\usepackage{amssymb}&#10;\usepackage[HTML]{xcolor}&#10;\usepackage{nopageno}&#10;&#10;\definecolor{Aguamarina}{HTML}{006A6A}&#10;\definecolor{Vino}{HTML}{890909}&#10;&#10;\begin{document}&#10;&#10;\[&#10;(2.3)&#10;\]&#10;&#10;\end{document}" title="IguanaTex Picture Display">
            <a:extLst>
              <a:ext uri="{FF2B5EF4-FFF2-40B4-BE49-F238E27FC236}">
                <a16:creationId xmlns:a16="http://schemas.microsoft.com/office/drawing/2014/main" id="{891760D6-6105-4A5C-91E6-C5D0483628E7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44" y="3818143"/>
            <a:ext cx="339856" cy="182916"/>
          </a:xfrm>
          <a:prstGeom prst="rect">
            <a:avLst/>
          </a:prstGeom>
        </p:spPr>
      </p:pic>
      <p:pic>
        <p:nvPicPr>
          <p:cNvPr id="70" name="Imagen 69" descr="\documentclass{article}&#10;\usepackage{amsmath}&#10;\usepackage{amssymb}&#10;\usepackage[HTML]{xcolor}&#10;\usepackage{nopageno}&#10;&#10;\definecolor{Aguamarina}{HTML}{006A6A}&#10;\definecolor{Vino}{HTML}{890909}&#10;&#10;\begin{document}&#10;&#10;\[&#10;(2.2)&#10;\]&#10;&#10;\end{document}" title="IguanaTex Picture Display">
            <a:extLst>
              <a:ext uri="{FF2B5EF4-FFF2-40B4-BE49-F238E27FC236}">
                <a16:creationId xmlns:a16="http://schemas.microsoft.com/office/drawing/2014/main" id="{75177D51-CD99-46DE-9F0A-61632075CCF8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67" y="2298187"/>
            <a:ext cx="339856" cy="1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810900E5-C099-48E3-B592-50759C6761F8}"/>
              </a:ext>
            </a:extLst>
          </p:cNvPr>
          <p:cNvCxnSpPr>
            <a:cxnSpLocks/>
          </p:cNvCxnSpPr>
          <p:nvPr/>
        </p:nvCxnSpPr>
        <p:spPr>
          <a:xfrm>
            <a:off x="8562519" y="4127897"/>
            <a:ext cx="516232" cy="19700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31" name="Imagen 30" descr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 title="IguanaTex Picture Display">
            <a:extLst>
              <a:ext uri="{FF2B5EF4-FFF2-40B4-BE49-F238E27FC236}">
                <a16:creationId xmlns:a16="http://schemas.microsoft.com/office/drawing/2014/main" id="{D00D3BAD-2657-4356-8A75-D77010154E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2"/>
            <a:ext cx="6034021" cy="164256"/>
          </a:xfrm>
          <a:prstGeom prst="rect">
            <a:avLst/>
          </a:prstGeom>
        </p:spPr>
      </p:pic>
      <p:pic>
        <p:nvPicPr>
          <p:cNvPr id="188" name="Imagen 187" descr="\documentclass{article}&#10;\usepackage{amsmath}&#10;\usepackage{amssymb}&#10;\usepackage[HTML]{xcolor}&#10;\usepackage{nopageno}&#10;&#10;\definecolor{Aguamarina}{HTML}{006A6A}&#10;\definecolor{Vino}{HTML}{890909}&#10;&#10;\begin{document}&#10;&#10;Definimos la masa total del sistema $M = M_1 + M_2 + M_3$ y,&#10;&#10;\end{document}" title="IguanaTex Picture Display">
            <a:extLst>
              <a:ext uri="{FF2B5EF4-FFF2-40B4-BE49-F238E27FC236}">
                <a16:creationId xmlns:a16="http://schemas.microsoft.com/office/drawing/2014/main" id="{2E288229-6B88-40DD-AD68-C815451EEE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11" y="1989589"/>
            <a:ext cx="4273054" cy="152574"/>
          </a:xfrm>
          <a:prstGeom prst="rect">
            <a:avLst/>
          </a:prstGeom>
        </p:spPr>
      </p:pic>
      <p:pic>
        <p:nvPicPr>
          <p:cNvPr id="184" name="Imagen 183" descr="\documentclass{article}&#10;\usepackage{amsmath}&#10;\usepackage{amssymb}&#10;\usepackage[HTML]{xcolor}&#10;\usepackage{nopageno}&#10;&#10;\definecolor{Aguamarina}{HTML}{006A6A}&#10;\definecolor{Vino}{HTML}{890909}&#10;&#10;\begin{document}&#10;&#10;\[&#10;\mathcal{S}&#10;= \frac{\mathbf{s}_1}{|\mathbf{s}_1|^3}&#10;+ \frac{\mathbf{s}_2}{|\mathbf{s}_2|^3}&#10;+ \frac{\mathbf{s}_3}{|\mathbf{s}_3|^3}&#10;\]&#10;&#10;\end{document}" title="IguanaTex Picture Display">
            <a:extLst>
              <a:ext uri="{FF2B5EF4-FFF2-40B4-BE49-F238E27FC236}">
                <a16:creationId xmlns:a16="http://schemas.microsoft.com/office/drawing/2014/main" id="{E55C6220-533E-4029-985C-D6807EE160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30" y="2751752"/>
            <a:ext cx="2312602" cy="446766"/>
          </a:xfrm>
          <a:prstGeom prst="rect">
            <a:avLst/>
          </a:prstGeom>
        </p:spPr>
      </p:pic>
      <p:pic>
        <p:nvPicPr>
          <p:cNvPr id="186" name="Imagen 185" descr="\documentclass{article}&#10;\usepackage{amsmath}&#10;\usepackage{amssymb}&#10;\usepackage[HTML]{xcolor}&#10;\usepackage{nopageno}&#10;&#10;\definecolor{Aguamarina}{HTML}{006A6A}&#10;\definecolor{Vino}{HTML}{890909}&#10;&#10;\begin{document}&#10;\[&#10;\boxed{&#10;\begin{cases}&#10;\ddot{\mathbf{s}}_1 = - G M \frac{\mathbf{s}_1}{|\mathbf{s}_1|^3} + G M_1 \mathcal{S} \\&#10;\ddot{\mathbf{s}}_2 = - G M \frac{\mathbf{s}_2}{|\mathbf{s}_2|^3} + G M_2 \mathcal{S} \\&#10;\ddot{\mathbf{s}}_3 = - G M \frac{\mathbf{s}_3}{|\mathbf{s}_3|^3} + G M_3 \mathcal{S}&#10;\end{cases}&#10;}&#10;\]&#10;&#10;\end{document}" title="IguanaTex Picture Display">
            <a:extLst>
              <a:ext uri="{FF2B5EF4-FFF2-40B4-BE49-F238E27FC236}">
                <a16:creationId xmlns:a16="http://schemas.microsoft.com/office/drawing/2014/main" id="{6289CF41-9975-4391-BD12-0ED8F765F2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23" y="3808542"/>
            <a:ext cx="2411063" cy="940851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124437-9064-41BD-80DC-4637426EB065}"/>
              </a:ext>
            </a:extLst>
          </p:cNvPr>
          <p:cNvCxnSpPr>
            <a:cxnSpLocks/>
          </p:cNvCxnSpPr>
          <p:nvPr/>
        </p:nvCxnSpPr>
        <p:spPr>
          <a:xfrm flipH="1" flipV="1">
            <a:off x="8554586" y="3424753"/>
            <a:ext cx="21575" cy="1420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8D36074-C616-49B9-9965-2FB25C471D74}"/>
              </a:ext>
            </a:extLst>
          </p:cNvPr>
          <p:cNvCxnSpPr>
            <a:cxnSpLocks/>
          </p:cNvCxnSpPr>
          <p:nvPr/>
        </p:nvCxnSpPr>
        <p:spPr>
          <a:xfrm>
            <a:off x="8576160" y="4845203"/>
            <a:ext cx="1274270" cy="10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FCC833D-849C-4C5A-9BAB-04CB0700FDCC}"/>
              </a:ext>
            </a:extLst>
          </p:cNvPr>
          <p:cNvCxnSpPr>
            <a:cxnSpLocks/>
          </p:cNvCxnSpPr>
          <p:nvPr/>
        </p:nvCxnSpPr>
        <p:spPr>
          <a:xfrm flipH="1">
            <a:off x="7658291" y="4845203"/>
            <a:ext cx="917871" cy="1016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4E112CEA-52B6-4CA2-8412-D91C390324F4}"/>
              </a:ext>
            </a:extLst>
          </p:cNvPr>
          <p:cNvSpPr/>
          <p:nvPr/>
        </p:nvSpPr>
        <p:spPr>
          <a:xfrm flipH="1" flipV="1">
            <a:off x="7928723" y="4119920"/>
            <a:ext cx="337180" cy="3331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7CDE3E4-BE58-4732-B676-EC9BE22F5BCF}"/>
              </a:ext>
            </a:extLst>
          </p:cNvPr>
          <p:cNvSpPr/>
          <p:nvPr/>
        </p:nvSpPr>
        <p:spPr>
          <a:xfrm>
            <a:off x="8877213" y="3869888"/>
            <a:ext cx="285832" cy="26817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8" name="Imagen 37" descr="\documentclass{article}&#10;\usepackage{amsmath}&#10;\usepackage{amssymb}&#10;\usepackage[HTML]{xcolor}&#10;\usepackage{nopageno}&#10;&#10;\definecolor{Aguamarina}{HTML}{006A6A}&#10;&#10;\begin{document}&#10;&#10;X&#10;&#10;\end{document}" title="IguanaTex Picture Display">
            <a:extLst>
              <a:ext uri="{FF2B5EF4-FFF2-40B4-BE49-F238E27FC236}">
                <a16:creationId xmlns:a16="http://schemas.microsoft.com/office/drawing/2014/main" id="{47A2E550-BDFE-4329-A383-4190A83604E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9" y="5894910"/>
            <a:ext cx="139171" cy="134570"/>
          </a:xfrm>
          <a:prstGeom prst="rect">
            <a:avLst/>
          </a:prstGeom>
        </p:spPr>
      </p:pic>
      <p:pic>
        <p:nvPicPr>
          <p:cNvPr id="39" name="Imagen 38" descr="\documentclass{article}&#10;\usepackage{amsmath}&#10;\usepackage{amssymb}&#10;\usepackage[HTML]{xcolor}&#10;\usepackage{nopageno}&#10;&#10;\definecolor{Aguamarina}{HTML}{006A6A}&#10;&#10;\begin{document}&#10;&#10;Y&#10;&#10;\end{document}" title="IguanaTex Picture Display">
            <a:extLst>
              <a:ext uri="{FF2B5EF4-FFF2-40B4-BE49-F238E27FC236}">
                <a16:creationId xmlns:a16="http://schemas.microsoft.com/office/drawing/2014/main" id="{01026EE3-F708-485C-9F24-CB1FBA9EB4C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55" y="4749393"/>
            <a:ext cx="134214" cy="124627"/>
          </a:xfrm>
          <a:prstGeom prst="rect">
            <a:avLst/>
          </a:prstGeom>
        </p:spPr>
      </p:pic>
      <p:pic>
        <p:nvPicPr>
          <p:cNvPr id="40" name="Imagen 39" descr="\documentclass{article}&#10;\usepackage{amsmath}&#10;\usepackage{amssymb}&#10;\usepackage[HTML]{xcolor}&#10;\usepackage{nopageno}&#10;&#10;\definecolor{Aguamarina}{HTML}{006A6A}&#10;&#10;\begin{document}&#10;&#10;Z&#10;&#10;\end{document}" title="IguanaTex Picture Display">
            <a:extLst>
              <a:ext uri="{FF2B5EF4-FFF2-40B4-BE49-F238E27FC236}">
                <a16:creationId xmlns:a16="http://schemas.microsoft.com/office/drawing/2014/main" id="{295DA320-8CCB-4207-B1E8-C6678C9A0E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59" y="3195844"/>
            <a:ext cx="91327" cy="120059"/>
          </a:xfrm>
          <a:prstGeom prst="rect">
            <a:avLst/>
          </a:prstGeom>
        </p:spPr>
      </p:pic>
      <p:pic>
        <p:nvPicPr>
          <p:cNvPr id="68" name="Imagen 67" descr="\documentclass{article}&#10;\usepackage{amsmath}&#10;\usepackage{amssymb}&#10;\usepackage[HTML]{xcolor}&#10;\usepackage{nopageno}&#10;&#10;\definecolor{Aguamarina}{HTML}{006A6A}&#10;&#10;\begin{document}&#10;&#10;$m_1$&#10;&#10;\end{document}" title="IguanaTex Picture Display">
            <a:extLst>
              <a:ext uri="{FF2B5EF4-FFF2-40B4-BE49-F238E27FC236}">
                <a16:creationId xmlns:a16="http://schemas.microsoft.com/office/drawing/2014/main" id="{BC951958-4191-4E78-872B-ED79C54D135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39" y="4471936"/>
            <a:ext cx="304843" cy="155470"/>
          </a:xfrm>
          <a:prstGeom prst="rect">
            <a:avLst/>
          </a:prstGeom>
        </p:spPr>
      </p:pic>
      <p:pic>
        <p:nvPicPr>
          <p:cNvPr id="70" name="Imagen 69" descr="\documentclass{article}&#10;\usepackage{amsmath}&#10;\usepackage{amssymb}&#10;\usepackage[HTML]{xcolor}&#10;\usepackage{nopageno}&#10;&#10;\definecolor{Aguamarina}{HTML}{006A6A}&#10;&#10;\begin{document}&#10;&#10;$m_2$&#10;&#10;\end{document}" title="IguanaTex Picture Display">
            <a:extLst>
              <a:ext uri="{FF2B5EF4-FFF2-40B4-BE49-F238E27FC236}">
                <a16:creationId xmlns:a16="http://schemas.microsoft.com/office/drawing/2014/main" id="{CA0F97F0-2282-4829-8D78-D4EA8B3876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28" y="3648890"/>
            <a:ext cx="310939" cy="155470"/>
          </a:xfrm>
          <a:prstGeom prst="rect">
            <a:avLst/>
          </a:prstGeom>
        </p:spPr>
      </p:pic>
      <p:pic>
        <p:nvPicPr>
          <p:cNvPr id="44" name="Imagen 43" descr="\documentclass{article}&#10;\usepackage{amsmath}&#10;\usepackage{amssymb}&#10;\usepackage[HTML]{xcolor}&#10;\usepackage{nopageno}&#10;&#10;\definecolor{Aguamarina}{HTML}{006A6A}&#10;&#10;\begin{document}&#10;&#10;$\sum$&#10;&#10;\end{document}" title="IguanaTex Picture Display">
            <a:extLst>
              <a:ext uri="{FF2B5EF4-FFF2-40B4-BE49-F238E27FC236}">
                <a16:creationId xmlns:a16="http://schemas.microsoft.com/office/drawing/2014/main" id="{017A6909-DEE0-4568-BD14-DF8268DAFD1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34" y="5022760"/>
            <a:ext cx="248099" cy="263605"/>
          </a:xfrm>
          <a:prstGeom prst="rect">
            <a:avLst/>
          </a:prstGeom>
        </p:spPr>
      </p:pic>
      <p:pic>
        <p:nvPicPr>
          <p:cNvPr id="74" name="Imagen 73" descr="\documentclass{article}&#10;\usepackage{amsmath}&#10;\usepackage{amssymb}&#10;\usepackage[HTML]{xcolor}&#10;\usepackage{nopageno}&#10;&#10;\definecolor{Aguamarina}{HTML}{006A6A}&#10;&#10;\begin{document}&#10;&#10;${\mathbf{r}}_2$&#10;&#10;\end{document}" title="IguanaTex Picture Display">
            <a:extLst>
              <a:ext uri="{FF2B5EF4-FFF2-40B4-BE49-F238E27FC236}">
                <a16:creationId xmlns:a16="http://schemas.microsoft.com/office/drawing/2014/main" id="{DE035079-DCA6-4C6E-9910-ABA4C98D9E4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4516827"/>
            <a:ext cx="180186" cy="136464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FF383F98-AA98-442A-BA9E-BBA1D2A15EAE}"/>
              </a:ext>
            </a:extLst>
          </p:cNvPr>
          <p:cNvCxnSpPr>
            <a:cxnSpLocks/>
          </p:cNvCxnSpPr>
          <p:nvPr/>
        </p:nvCxnSpPr>
        <p:spPr>
          <a:xfrm flipH="1" flipV="1">
            <a:off x="8075456" y="4236867"/>
            <a:ext cx="524830" cy="618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67BF58B-5122-41BE-B0AB-68E1E86A4182}"/>
              </a:ext>
            </a:extLst>
          </p:cNvPr>
          <p:cNvCxnSpPr>
            <a:cxnSpLocks/>
          </p:cNvCxnSpPr>
          <p:nvPr/>
        </p:nvCxnSpPr>
        <p:spPr>
          <a:xfrm flipV="1">
            <a:off x="8576159" y="3963845"/>
            <a:ext cx="498146" cy="891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3F28BB9-0B21-4BA7-AA67-F4803674CE26}"/>
              </a:ext>
            </a:extLst>
          </p:cNvPr>
          <p:cNvCxnSpPr>
            <a:cxnSpLocks/>
          </p:cNvCxnSpPr>
          <p:nvPr/>
        </p:nvCxnSpPr>
        <p:spPr>
          <a:xfrm flipV="1">
            <a:off x="8096959" y="3992811"/>
            <a:ext cx="981792" cy="268173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agen 144" descr="\documentclass{article}&#10;\usepackage{amsmath}&#10;\usepackage{amssymb}&#10;\usepackage[HTML]{xcolor}&#10;\usepackage{nopageno}&#10;&#10;\definecolor{Aguamarina}{HTML}{006A6A}&#10;&#10;\begin{document}&#10;&#10;\color{Aguamarina}&#10;&#10;$\mathbf{r} = \mathbf{r}_2 - \mathbf{r}_1$&#10;&#10;\end{document}" title="IguanaTex Picture Display">
            <a:extLst>
              <a:ext uri="{FF2B5EF4-FFF2-40B4-BE49-F238E27FC236}">
                <a16:creationId xmlns:a16="http://schemas.microsoft.com/office/drawing/2014/main" id="{849642CE-0EC8-4DE7-9967-7D9404DDEB4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08" y="3888554"/>
            <a:ext cx="862250" cy="112705"/>
          </a:xfrm>
          <a:prstGeom prst="rect">
            <a:avLst/>
          </a:prstGeom>
        </p:spPr>
      </p:pic>
      <p:pic>
        <p:nvPicPr>
          <p:cNvPr id="77" name="Imagen 76" descr="\documentclass{article}&#10;\usepackage{amsmath}&#10;\usepackage{amssymb}&#10;\usepackage[HTML]{xcolor}&#10;\usepackage{nopageno}&#10;&#10;\definecolor{Aguamarina}{HTML}{006A6A}&#10;&#10;\begin{document}&#10;&#10;${\mathbf{r}}_1$&#10;&#10;\end{document}" title="IguanaTex Picture Display">
            <a:extLst>
              <a:ext uri="{FF2B5EF4-FFF2-40B4-BE49-F238E27FC236}">
                <a16:creationId xmlns:a16="http://schemas.microsoft.com/office/drawing/2014/main" id="{77875AEB-FCCA-4052-8BB0-FB65E26564C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51" y="4627406"/>
            <a:ext cx="156334" cy="121987"/>
          </a:xfrm>
          <a:prstGeom prst="rect">
            <a:avLst/>
          </a:prstGeom>
        </p:spPr>
      </p:pic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8B8B081D-28E4-4058-AEDF-2024DAAF4188}"/>
              </a:ext>
            </a:extLst>
          </p:cNvPr>
          <p:cNvCxnSpPr>
            <a:cxnSpLocks/>
          </p:cNvCxnSpPr>
          <p:nvPr/>
        </p:nvCxnSpPr>
        <p:spPr>
          <a:xfrm flipH="1" flipV="1">
            <a:off x="8472311" y="3776349"/>
            <a:ext cx="99575" cy="361716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F2E3B13E-9BD0-40B2-A40D-63585E1DB463}"/>
              </a:ext>
            </a:extLst>
          </p:cNvPr>
          <p:cNvCxnSpPr>
            <a:cxnSpLocks/>
          </p:cNvCxnSpPr>
          <p:nvPr/>
        </p:nvCxnSpPr>
        <p:spPr>
          <a:xfrm flipH="1">
            <a:off x="8372304" y="4114808"/>
            <a:ext cx="199138" cy="261886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3A814732-D053-4A9B-A610-25BD160EBA77}"/>
              </a:ext>
            </a:extLst>
          </p:cNvPr>
          <p:cNvCxnSpPr>
            <a:cxnSpLocks/>
          </p:cNvCxnSpPr>
          <p:nvPr/>
        </p:nvCxnSpPr>
        <p:spPr>
          <a:xfrm flipV="1">
            <a:off x="8564332" y="4033595"/>
            <a:ext cx="366811" cy="94422"/>
          </a:xfrm>
          <a:prstGeom prst="straightConnector1">
            <a:avLst/>
          </a:prstGeom>
          <a:ln w="28575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n 106" descr="\documentclass{article}&#10;\usepackage{amsmath}&#10;\usepackage{amssymb}&#10;\usepackage[HTML]{xcolor}&#10;\usepackage{nopageno}&#10;&#10;\definecolor{Aguamarina}{HTML}{006A6A}&#10;\definecolor{Vino}{HTML}{890909}&#10;&#10;\begin{document}&#10;&#10;\color{Vino}&#10;\[&#10;\sum^{\text{CM}}\nolimits&#10;\]&#10;&#10;\end{document}" title="IguanaTex Picture Display">
            <a:extLst>
              <a:ext uri="{FF2B5EF4-FFF2-40B4-BE49-F238E27FC236}">
                <a16:creationId xmlns:a16="http://schemas.microsoft.com/office/drawing/2014/main" id="{A95F5A16-9793-402E-BB74-B01284E5C87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98" y="3612138"/>
            <a:ext cx="403307" cy="267957"/>
          </a:xfrm>
          <a:prstGeom prst="rect">
            <a:avLst/>
          </a:prstGeom>
        </p:spPr>
      </p:pic>
      <p:pic>
        <p:nvPicPr>
          <p:cNvPr id="101" name="Imagen 100" descr="\documentclass{article}&#10;\usepackage{amsmath}&#10;\usepackage{amssymb}&#10;\usepackage[HTML]{xcolor}&#10;\usepackage{nopageno}&#10;&#10;\definecolor{Aguamarina}{HTML}{006A6A}&#10;&#10;\begin{document}&#10;&#10;${\mathbf{R}}_{CM}$&#10;&#10;\end{document}" title="IguanaTex Picture Display">
            <a:extLst>
              <a:ext uri="{FF2B5EF4-FFF2-40B4-BE49-F238E27FC236}">
                <a16:creationId xmlns:a16="http://schemas.microsoft.com/office/drawing/2014/main" id="{6BD4DDD4-FA5E-4661-B6B2-F44E2E9CEDC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54" y="4189327"/>
            <a:ext cx="373602" cy="143313"/>
          </a:xfrm>
          <a:prstGeom prst="rect">
            <a:avLst/>
          </a:prstGeom>
        </p:spPr>
      </p:pic>
      <p:pic>
        <p:nvPicPr>
          <p:cNvPr id="119" name="Imagen 118" descr="\documentclass{article}&#10;\usepackage{amsmath}&#10;\usepackage{amssymb}&#10;\usepackage[HTML]{xcolor}&#10;\usepackage{nopageno}&#10;&#10;\definecolor{Aguamarina}{HTML}{006A6A}&#10;\definecolor{Vino}{HTML}{890909}&#10;&#10;\begin{document}&#10;&#10;\[&#10;\mathcal{H} = {\color{Vino}{\mathcal{H}_{CM}}} + \mathcal{H}_{rel}&#10;\]&#10;&#10;\end{document}" title="IguanaTex Picture Display">
            <a:extLst>
              <a:ext uri="{FF2B5EF4-FFF2-40B4-BE49-F238E27FC236}">
                <a16:creationId xmlns:a16="http://schemas.microsoft.com/office/drawing/2014/main" id="{92D39027-58D7-4AAB-BAFF-29AEFE63D76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68" y="1717274"/>
            <a:ext cx="2036288" cy="232718"/>
          </a:xfrm>
          <a:prstGeom prst="rect">
            <a:avLst/>
          </a:prstGeom>
        </p:spPr>
      </p:pic>
      <p:pic>
        <p:nvPicPr>
          <p:cNvPr id="177" name="Imagen 176" descr="\documentclass{article}&#10;\usepackage{amsmath}&#10;\usepackage{amssymb}&#10;\usepackage[HTML]{xcolor}&#10;\usepackage{nopageno}&#10;&#10;\definecolor{Aguamarina}{HTML}{006A6A}&#10;\definecolor{Vino}{HTML}{890909}&#10;&#10;\begin{document}&#10;&#10;\[&#10;\mathcal{H}_{\text{rel}}&#10;= \frac{\mathbf{p}^{2}}{2\mu}&#10;- \frac{G m_1 m_2}{r}&#10;\;\;\Longrightarrow\;\;&#10;\ddot{\mathbf{r}}&#10;= -\,\frac{GM}{r^{3}}\,\mathbf{r}&#10;\]&#10;&#10;&#10;\end{document}" title="IguanaTex Picture Display">
            <a:extLst>
              <a:ext uri="{FF2B5EF4-FFF2-40B4-BE49-F238E27FC236}">
                <a16:creationId xmlns:a16="http://schemas.microsoft.com/office/drawing/2014/main" id="{39EF028B-F633-4260-9AB5-574BF4B3652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72" y="2157249"/>
            <a:ext cx="2728094" cy="365499"/>
          </a:xfrm>
          <a:prstGeom prst="rect">
            <a:avLst/>
          </a:prstGeom>
        </p:spPr>
      </p:pic>
      <p:sp>
        <p:nvSpPr>
          <p:cNvPr id="125" name="Elipse 124">
            <a:extLst>
              <a:ext uri="{FF2B5EF4-FFF2-40B4-BE49-F238E27FC236}">
                <a16:creationId xmlns:a16="http://schemas.microsoft.com/office/drawing/2014/main" id="{8DDAC5F2-A4E3-45D7-84C3-3C6CEA707D51}"/>
              </a:ext>
            </a:extLst>
          </p:cNvPr>
          <p:cNvSpPr/>
          <p:nvPr/>
        </p:nvSpPr>
        <p:spPr>
          <a:xfrm rot="20772660">
            <a:off x="8089061" y="3951136"/>
            <a:ext cx="988686" cy="41335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1" name="Imagen 160" descr="\documentclass{article}&#10;\usepackage{amsmath}&#10;\usepackage{amssymb}&#10;\usepackage[HTML]{xcolor}&#10;\usepackage{nopageno}&#10;&#10;\definecolor{Aguamarina}{HTML}{006A6A}&#10;\definecolor{Vino}{HTML}{890909}&#10;&#10;\begin{document}&#10;&#10;&#10;Término &quot;Kepleriano&quot; + {\color{Aguamarina}Perturbación} por Interacción Geométrica&#10;&#10;\end{document}" title="IguanaTex Picture Display">
            <a:extLst>
              <a:ext uri="{FF2B5EF4-FFF2-40B4-BE49-F238E27FC236}">
                <a16:creationId xmlns:a16="http://schemas.microsoft.com/office/drawing/2014/main" id="{34A205C1-DEC1-4080-8BAC-03902B83548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3" y="5468592"/>
            <a:ext cx="4413510" cy="139008"/>
          </a:xfrm>
          <a:prstGeom prst="rect">
            <a:avLst/>
          </a:prstGeom>
        </p:spPr>
      </p:pic>
      <p:pic>
        <p:nvPicPr>
          <p:cNvPr id="179" name="Imagen 178" descr="\documentclass{article}&#10;\usepackage{amsmath}&#10;\usepackage{amssymb}&#10;\usepackage[HTML]{xcolor}&#10;\usepackage{nopageno}&#10;&#10;\definecolor{Aguamarina}{HTML}{006A6A}&#10;\definecolor{Vino}{HTML}{890909}&#10;&#10;\begin{document}&#10;&#10;\[&#10;\ddot{r}&#10;= -\,\frac{GM}{r^{2}}&#10;+ r\,\dot{\theta}^{2}&#10;\]&#10;&#10;&#10;\end{document}" title="IguanaTex Picture Display">
            <a:extLst>
              <a:ext uri="{FF2B5EF4-FFF2-40B4-BE49-F238E27FC236}">
                <a16:creationId xmlns:a16="http://schemas.microsoft.com/office/drawing/2014/main" id="{AF0C7A9C-5DAE-4F18-8AA3-739A688FC31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62" y="2669184"/>
            <a:ext cx="1150476" cy="319170"/>
          </a:xfrm>
          <a:prstGeom prst="rect">
            <a:avLst/>
          </a:prstGeom>
        </p:spPr>
      </p:pic>
      <p:pic>
        <p:nvPicPr>
          <p:cNvPr id="182" name="Imagen 181" descr="\documentclass{article}&#10;\usepackage{amsmath}&#10;\usepackage{amssymb}&#10;\usepackage[HTML]{xcolor}&#10;\usepackage{nopageno}&#10;&#10;\definecolor{Aguamarina}{HTML}{006A6A}&#10;\definecolor{Vino}{HTML}{890909}&#10;&#10;\begin{document}&#10;&#10;\[&#10;(2.4)&#10;\]&#10;&#10;\end{document}" title="IguanaTex Picture Display">
            <a:extLst>
              <a:ext uri="{FF2B5EF4-FFF2-40B4-BE49-F238E27FC236}">
                <a16:creationId xmlns:a16="http://schemas.microsoft.com/office/drawing/2014/main" id="{DF509A07-0D90-4684-8AE1-14A22B085AA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6" y="4196593"/>
            <a:ext cx="352955" cy="189966"/>
          </a:xfrm>
          <a:prstGeom prst="rect">
            <a:avLst/>
          </a:prstGeom>
        </p:spPr>
      </p:pic>
      <p:pic>
        <p:nvPicPr>
          <p:cNvPr id="41" name="Imagen 40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A717995C-0B8F-4F22-B245-4AE9A1EA5647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CC9D05-38D4-422C-BBBA-9E15FA82B2DC}"/>
              </a:ext>
            </a:extLst>
          </p:cNvPr>
          <p:cNvCxnSpPr>
            <a:cxnSpLocks/>
          </p:cNvCxnSpPr>
          <p:nvPr/>
        </p:nvCxnSpPr>
        <p:spPr>
          <a:xfrm>
            <a:off x="954483" y="880843"/>
            <a:ext cx="8927647" cy="0"/>
          </a:xfrm>
          <a:prstGeom prst="line">
            <a:avLst/>
          </a:prstGeom>
          <a:ln w="28575">
            <a:solidFill>
              <a:srgbClr val="006A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3189320-1734-4BBA-9FA6-B7AFFB03E82F}"/>
              </a:ext>
            </a:extLst>
          </p:cNvPr>
          <p:cNvSpPr/>
          <p:nvPr/>
        </p:nvSpPr>
        <p:spPr>
          <a:xfrm>
            <a:off x="11501306" y="0"/>
            <a:ext cx="690694" cy="6858000"/>
          </a:xfrm>
          <a:prstGeom prst="rect">
            <a:avLst/>
          </a:prstGeom>
          <a:solidFill>
            <a:srgbClr val="92DAD7"/>
          </a:solidFill>
          <a:ln>
            <a:solidFill>
              <a:srgbClr val="5BD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0B7229-35B4-4742-868B-DC768845958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" y="231745"/>
            <a:ext cx="522996" cy="7859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5571125-8855-4AEF-A504-DE9DB5B60BE1}"/>
              </a:ext>
            </a:extLst>
          </p:cNvPr>
          <p:cNvSpPr/>
          <p:nvPr/>
        </p:nvSpPr>
        <p:spPr>
          <a:xfrm>
            <a:off x="11501306" y="1989589"/>
            <a:ext cx="690694" cy="4868411"/>
          </a:xfrm>
          <a:prstGeom prst="rect">
            <a:avLst/>
          </a:prstGeom>
          <a:solidFill>
            <a:srgbClr val="006A6A"/>
          </a:solidFill>
          <a:ln>
            <a:solidFill>
              <a:srgbClr val="00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\documentclass{standalone}&#10;\usepackage{amsmath}&#10;\usepackage{amssymb}&#10;\usepackage[HTML]{xcolor} &#10;&#10;\definecolor{Aguamarina}{HTML}{006A6A}&#10;&#10;\begin{document}&#10;&#10;\textbf{{\color{white}Mecánica Clásica II}}&#10;&#10;\end{document}" title="IguanaTex Picture Display">
            <a:extLst>
              <a:ext uri="{FF2B5EF4-FFF2-40B4-BE49-F238E27FC236}">
                <a16:creationId xmlns:a16="http://schemas.microsoft.com/office/drawing/2014/main" id="{82B947A8-6BA5-4E92-A160-AE642EE60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4002" y="5195046"/>
            <a:ext cx="2504282" cy="181381"/>
          </a:xfrm>
          <a:prstGeom prst="rect">
            <a:avLst/>
          </a:prstGeom>
        </p:spPr>
      </p:pic>
      <p:pic>
        <p:nvPicPr>
          <p:cNvPr id="5" name="Imagen 4" descr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 title="IguanaTex Picture Display">
            <a:extLst>
              <a:ext uri="{FF2B5EF4-FFF2-40B4-BE49-F238E27FC236}">
                <a16:creationId xmlns:a16="http://schemas.microsoft.com/office/drawing/2014/main" id="{8F76903B-BE0E-4D4D-ABD5-A252C895EC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5" y="999403"/>
            <a:ext cx="4119968" cy="206338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C7D4616-3536-41D3-9207-3C0A4716021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805785" y="4412609"/>
            <a:ext cx="988184" cy="640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48C8CB-0C35-4346-AA70-E2E83AACC28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713969" y="5038733"/>
            <a:ext cx="110648" cy="1242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3F577EE-B00D-4ECC-BE35-99AABAC31FF4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1633969" y="4412609"/>
            <a:ext cx="1206000" cy="63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A9FCADA4-C673-4383-BDB9-C52422954C52}"/>
              </a:ext>
            </a:extLst>
          </p:cNvPr>
          <p:cNvSpPr/>
          <p:nvPr/>
        </p:nvSpPr>
        <p:spPr>
          <a:xfrm flipV="1">
            <a:off x="1633969" y="4412609"/>
            <a:ext cx="2160000" cy="18684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E84E1C8-09D2-47E5-BBB2-6F1CFEFE1B8D}"/>
              </a:ext>
            </a:extLst>
          </p:cNvPr>
          <p:cNvCxnSpPr>
            <a:cxnSpLocks/>
          </p:cNvCxnSpPr>
          <p:nvPr/>
        </p:nvCxnSpPr>
        <p:spPr>
          <a:xfrm flipV="1">
            <a:off x="1610323" y="4408414"/>
            <a:ext cx="1911517" cy="1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F2308CE-34F1-43F2-827C-0E57904BE8CE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2875994" y="4412609"/>
            <a:ext cx="917975" cy="1572527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C1EEB81-7497-4790-A56B-8850CCE4B12B}"/>
              </a:ext>
            </a:extLst>
          </p:cNvPr>
          <p:cNvCxnSpPr>
            <a:cxnSpLocks/>
          </p:cNvCxnSpPr>
          <p:nvPr/>
        </p:nvCxnSpPr>
        <p:spPr>
          <a:xfrm flipH="1" flipV="1">
            <a:off x="1808679" y="4708460"/>
            <a:ext cx="893467" cy="1543615"/>
          </a:xfrm>
          <a:prstGeom prst="straightConnector1">
            <a:avLst/>
          </a:prstGeom>
          <a:ln w="28575">
            <a:solidFill>
              <a:srgbClr val="00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 title="IguanaTex Picture Display">
            <a:extLst>
              <a:ext uri="{FF2B5EF4-FFF2-40B4-BE49-F238E27FC236}">
                <a16:creationId xmlns:a16="http://schemas.microsoft.com/office/drawing/2014/main" id="{B91B120C-51FF-458D-A291-5BAC8E55DE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2" y="4175416"/>
            <a:ext cx="181197" cy="143335"/>
          </a:xfrm>
          <a:prstGeom prst="rect">
            <a:avLst/>
          </a:prstGeom>
        </p:spPr>
      </p:pic>
      <p:pic>
        <p:nvPicPr>
          <p:cNvPr id="21" name="Imagen 20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 title="IguanaTex Picture Display">
            <a:extLst>
              <a:ext uri="{FF2B5EF4-FFF2-40B4-BE49-F238E27FC236}">
                <a16:creationId xmlns:a16="http://schemas.microsoft.com/office/drawing/2014/main" id="{50696392-AF01-4AC9-B163-96DDCAC206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06" y="5454212"/>
            <a:ext cx="179845" cy="140631"/>
          </a:xfrm>
          <a:prstGeom prst="rect">
            <a:avLst/>
          </a:prstGeom>
        </p:spPr>
      </p:pic>
      <p:pic>
        <p:nvPicPr>
          <p:cNvPr id="22" name="Imagen 21" descr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 title="IguanaTex Picture Display">
            <a:extLst>
              <a:ext uri="{FF2B5EF4-FFF2-40B4-BE49-F238E27FC236}">
                <a16:creationId xmlns:a16="http://schemas.microsoft.com/office/drawing/2014/main" id="{DB4A1AA8-EBBE-49EC-9B65-1020989A53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25" y="5420811"/>
            <a:ext cx="174436" cy="140631"/>
          </a:xfrm>
          <a:prstGeom prst="rect">
            <a:avLst/>
          </a:prstGeom>
        </p:spPr>
      </p:pic>
      <p:pic>
        <p:nvPicPr>
          <p:cNvPr id="23" name="Imagen 22" descr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 title="IguanaTex Picture Display">
            <a:extLst>
              <a:ext uri="{FF2B5EF4-FFF2-40B4-BE49-F238E27FC236}">
                <a16:creationId xmlns:a16="http://schemas.microsoft.com/office/drawing/2014/main" id="{F776001E-2B4B-45FE-834F-09A5A3D7F3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83" y="5508708"/>
            <a:ext cx="185254" cy="141983"/>
          </a:xfrm>
          <a:prstGeom prst="rect">
            <a:avLst/>
          </a:prstGeom>
        </p:spPr>
      </p:pic>
      <p:pic>
        <p:nvPicPr>
          <p:cNvPr id="24" name="Imagen 23" descr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 title="IguanaTex Picture Display">
            <a:extLst>
              <a:ext uri="{FF2B5EF4-FFF2-40B4-BE49-F238E27FC236}">
                <a16:creationId xmlns:a16="http://schemas.microsoft.com/office/drawing/2014/main" id="{4A58472E-D3FF-49FF-A70A-CAB8A45C301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58" y="4842331"/>
            <a:ext cx="178493" cy="139279"/>
          </a:xfrm>
          <a:prstGeom prst="rect">
            <a:avLst/>
          </a:prstGeom>
        </p:spPr>
      </p:pic>
      <p:pic>
        <p:nvPicPr>
          <p:cNvPr id="25" name="Imagen 24" descr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 title="IguanaTex Picture Display">
            <a:extLst>
              <a:ext uri="{FF2B5EF4-FFF2-40B4-BE49-F238E27FC236}">
                <a16:creationId xmlns:a16="http://schemas.microsoft.com/office/drawing/2014/main" id="{688ED1D9-F501-4ACD-BD0E-14BC6AB6B24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75" y="4595134"/>
            <a:ext cx="183902" cy="139279"/>
          </a:xfrm>
          <a:prstGeom prst="rect">
            <a:avLst/>
          </a:prstGeom>
        </p:spPr>
      </p:pic>
      <p:pic>
        <p:nvPicPr>
          <p:cNvPr id="26" name="Imagen 25" descr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 title="IguanaTex Picture Display">
            <a:extLst>
              <a:ext uri="{FF2B5EF4-FFF2-40B4-BE49-F238E27FC236}">
                <a16:creationId xmlns:a16="http://schemas.microsoft.com/office/drawing/2014/main" id="{2C2866A5-BE05-43E9-811A-403D4D6F27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71" y="4813188"/>
            <a:ext cx="147802" cy="155720"/>
          </a:xfrm>
          <a:prstGeom prst="rect">
            <a:avLst/>
          </a:prstGeom>
        </p:spPr>
      </p:pic>
      <p:pic>
        <p:nvPicPr>
          <p:cNvPr id="158" name="Imagen 157" descr="\documentclass{article}&#10;\usepackage{amsmath}&#10;\usepackage{amssymb}&#10;\usepackage[HTML]{xcolor}&#10;\usepackage{nopageno}&#10;&#10;\definecolor{Aguamarina}{HTML}{006A6A}&#10;\definecolor{Vino}{HTML}{890909}&#10;&#10;\begin{document}&#10;&#10;&#10;En el caso de que,&#10;&#10;&#10;\end{document}" title="IguanaTex Picture Display">
            <a:extLst>
              <a:ext uri="{FF2B5EF4-FFF2-40B4-BE49-F238E27FC236}">
                <a16:creationId xmlns:a16="http://schemas.microsoft.com/office/drawing/2014/main" id="{E7BEECB9-3D4D-481E-B2E8-F436189B215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2" y="1962597"/>
            <a:ext cx="1290932" cy="149601"/>
          </a:xfrm>
          <a:prstGeom prst="rect">
            <a:avLst/>
          </a:prstGeom>
        </p:spPr>
      </p:pic>
      <p:pic>
        <p:nvPicPr>
          <p:cNvPr id="137" name="Imagen 136" descr="\documentclass{article}&#10;\usepackage{amsmath}&#10;\usepackage{amssymb}&#10;\usepackage[HTML]{xcolor}&#10;\usepackage{nopageno}&#10;&#10;\definecolor{Aguamarina}{HTML}{006A6A}&#10;\definecolor{Vino}{HTML}{890909}&#10;&#10;\begin{document}&#10;&#10;&#10;\[&#10;|\mathbf{s}_{1}| = |\mathbf{s}_{2}| = |\mathbf{s}_{3}|&#10;\]&#10;&#10;&#10;&#10;\end{document}" title="IguanaTex Picture Display">
            <a:extLst>
              <a:ext uri="{FF2B5EF4-FFF2-40B4-BE49-F238E27FC236}">
                <a16:creationId xmlns:a16="http://schemas.microsoft.com/office/drawing/2014/main" id="{DA68A780-B033-4420-B93F-691668FC30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65" y="2493872"/>
            <a:ext cx="1592521" cy="237333"/>
          </a:xfrm>
          <a:prstGeom prst="rect">
            <a:avLst/>
          </a:prstGeom>
        </p:spPr>
      </p:pic>
      <p:pic>
        <p:nvPicPr>
          <p:cNvPr id="148" name="Imagen 147" descr="\documentclass{article}&#10;\usepackage{amsmath}&#10;\usepackage{amssymb}&#10;\usepackage[HTML]{xcolor}&#10;\usepackage{nopageno}&#10;&#10;\definecolor{Aguamarina}{HTML}{006A6A}&#10;\definecolor{Vino}{HTML}{890909}&#10;&#10;\begin{document}&#10;&#10;En $(2.2)$, podemos expresar entonces en función de $\mathbf{s}_3$, en el plano complejo, representando como $s_3 = x + iy$,&#10;&#10;\end{document}" title="IguanaTex Picture Display">
            <a:extLst>
              <a:ext uri="{FF2B5EF4-FFF2-40B4-BE49-F238E27FC236}">
                <a16:creationId xmlns:a16="http://schemas.microsoft.com/office/drawing/2014/main" id="{6C313DC4-B35C-4179-935B-C0A5DEE0C5A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44" y="1223076"/>
            <a:ext cx="5663060" cy="357657"/>
          </a:xfrm>
          <a:prstGeom prst="rect">
            <a:avLst/>
          </a:prstGeom>
        </p:spPr>
      </p:pic>
      <p:pic>
        <p:nvPicPr>
          <p:cNvPr id="42" name="Imagen 41" descr="\documentclass{article}&#10;\usepackage{amsmath}&#10;\usepackage{amssymb}&#10;\usepackage[HTML]{xcolor}&#10;\usepackage{nopageno}&#10;&#10;\definecolor{Aguamarina}{HTML}{006A6A}&#10;\definecolor{Vino}{HTML}{890909}&#10;&#10;\begin{document}&#10;&#10;$$\begin{cases}&#10;s_{1} = s_{3}e^{i\frac{2\pi}{3}} = -\frac{1}{2}(1-i\sqrt{3})s_{3} \\&#10;s_{2} = s_{3}e^{-i\frac{2\pi}{3}} = -\frac{1}{2}(1+i\sqrt{3})s_{3}&#10;\end{cases}$$&#10;\end{document}" title="IguanaTex Picture Display">
            <a:extLst>
              <a:ext uri="{FF2B5EF4-FFF2-40B4-BE49-F238E27FC236}">
                <a16:creationId xmlns:a16="http://schemas.microsoft.com/office/drawing/2014/main" id="{DD298C96-D4E8-4534-92F5-094732881A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50" y="3992194"/>
            <a:ext cx="2466146" cy="529819"/>
          </a:xfrm>
          <a:prstGeom prst="rect">
            <a:avLst/>
          </a:prstGeom>
        </p:spPr>
      </p:pic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8E02DD75-8735-47A4-B1F5-424D61E50F1F}"/>
              </a:ext>
            </a:extLst>
          </p:cNvPr>
          <p:cNvCxnSpPr/>
          <p:nvPr/>
        </p:nvCxnSpPr>
        <p:spPr>
          <a:xfrm>
            <a:off x="8441275" y="1660993"/>
            <a:ext cx="0" cy="216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354554C-7104-4DCB-8101-66C49CCAE210}"/>
              </a:ext>
            </a:extLst>
          </p:cNvPr>
          <p:cNvCxnSpPr>
            <a:cxnSpLocks/>
          </p:cNvCxnSpPr>
          <p:nvPr/>
        </p:nvCxnSpPr>
        <p:spPr>
          <a:xfrm flipH="1">
            <a:off x="7361275" y="2731205"/>
            <a:ext cx="21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5E4DD004-A7CD-4F02-8805-147F0B049DEB}"/>
              </a:ext>
            </a:extLst>
          </p:cNvPr>
          <p:cNvSpPr/>
          <p:nvPr/>
        </p:nvSpPr>
        <p:spPr>
          <a:xfrm>
            <a:off x="7601602" y="1920080"/>
            <a:ext cx="1679345" cy="162224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" name="Imagen 60" descr="\documentclass{article}&#10;\usepackage{amsmath}&#10;\usepackage{amssymb}&#10;\usepackage[HTML]{xcolor}&#10;\usepackage{nopageno}&#10;&#10;\definecolor{Aguamarina}{HTML}{006A6A}&#10;\definecolor{Vino}{HTML}{890909}&#10;&#10;\begin{document}&#10;&#10;\[&#10;Im&#10;\]&#10;&#10;\end{document}" title="IguanaTex Picture Display">
            <a:extLst>
              <a:ext uri="{FF2B5EF4-FFF2-40B4-BE49-F238E27FC236}">
                <a16:creationId xmlns:a16="http://schemas.microsoft.com/office/drawing/2014/main" id="{1A629834-031A-4939-A99E-FA0657C56D4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7" y="1606578"/>
            <a:ext cx="206683" cy="108829"/>
          </a:xfrm>
          <a:prstGeom prst="rect">
            <a:avLst/>
          </a:prstGeom>
        </p:spPr>
      </p:pic>
      <p:pic>
        <p:nvPicPr>
          <p:cNvPr id="66" name="Imagen 65" descr="\documentclass{article}&#10;\usepackage{amsmath}&#10;\usepackage{amssymb}&#10;\usepackage[HTML]{xcolor}&#10;\usepackage{nopageno}&#10;&#10;\definecolor{Aguamarina}{HTML}{006A6A}&#10;\definecolor{Vino}{HTML}{890909}&#10;&#10;\begin{document}&#10;&#10;\[&#10;Re&#10;\]&#10;&#10;\end{document}" title="IguanaTex Picture Display">
            <a:extLst>
              <a:ext uri="{FF2B5EF4-FFF2-40B4-BE49-F238E27FC236}">
                <a16:creationId xmlns:a16="http://schemas.microsoft.com/office/drawing/2014/main" id="{9C00F3CD-4D81-4349-A79E-8E3BC3D9961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58" y="2621460"/>
            <a:ext cx="179248" cy="109744"/>
          </a:xfrm>
          <a:prstGeom prst="rect">
            <a:avLst/>
          </a:prstGeom>
        </p:spPr>
      </p:pic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C31EC5F0-6DDB-4F47-9A34-7263E477C342}"/>
              </a:ext>
            </a:extLst>
          </p:cNvPr>
          <p:cNvCxnSpPr>
            <a:cxnSpLocks/>
          </p:cNvCxnSpPr>
          <p:nvPr/>
        </p:nvCxnSpPr>
        <p:spPr>
          <a:xfrm flipH="1" flipV="1">
            <a:off x="8017333" y="2038867"/>
            <a:ext cx="423941" cy="692338"/>
          </a:xfrm>
          <a:prstGeom prst="straightConnector1">
            <a:avLst/>
          </a:prstGeom>
          <a:ln w="19050">
            <a:solidFill>
              <a:srgbClr val="8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E0155D9-F709-49E8-97FB-92B9425E024A}"/>
              </a:ext>
            </a:extLst>
          </p:cNvPr>
          <p:cNvCxnSpPr>
            <a:cxnSpLocks/>
          </p:cNvCxnSpPr>
          <p:nvPr/>
        </p:nvCxnSpPr>
        <p:spPr>
          <a:xfrm flipH="1">
            <a:off x="8111064" y="2740993"/>
            <a:ext cx="330211" cy="7130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CF81649-36EA-4087-9383-A65BD4866611}"/>
              </a:ext>
            </a:extLst>
          </p:cNvPr>
          <p:cNvCxnSpPr>
            <a:cxnSpLocks/>
            <a:endCxn id="59" idx="6"/>
          </p:cNvCxnSpPr>
          <p:nvPr/>
        </p:nvCxnSpPr>
        <p:spPr>
          <a:xfrm>
            <a:off x="8441274" y="2727499"/>
            <a:ext cx="839673" cy="3706"/>
          </a:xfrm>
          <a:prstGeom prst="straightConnector1">
            <a:avLst/>
          </a:prstGeom>
          <a:ln w="19050">
            <a:solidFill>
              <a:srgbClr val="26B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o 94">
            <a:extLst>
              <a:ext uri="{FF2B5EF4-FFF2-40B4-BE49-F238E27FC236}">
                <a16:creationId xmlns:a16="http://schemas.microsoft.com/office/drawing/2014/main" id="{33AC910D-EEDE-4F0D-B17C-74D1A7325B1B}"/>
              </a:ext>
            </a:extLst>
          </p:cNvPr>
          <p:cNvSpPr/>
          <p:nvPr/>
        </p:nvSpPr>
        <p:spPr>
          <a:xfrm>
            <a:off x="8114429" y="2470992"/>
            <a:ext cx="540000" cy="540000"/>
          </a:xfrm>
          <a:prstGeom prst="arc">
            <a:avLst>
              <a:gd name="adj1" fmla="val 15018180"/>
              <a:gd name="adj2" fmla="val 0"/>
            </a:avLst>
          </a:prstGeom>
          <a:ln>
            <a:solidFill>
              <a:srgbClr val="89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Arco 95">
            <a:extLst>
              <a:ext uri="{FF2B5EF4-FFF2-40B4-BE49-F238E27FC236}">
                <a16:creationId xmlns:a16="http://schemas.microsoft.com/office/drawing/2014/main" id="{97C98F94-0A48-48E2-B241-8307453ABF01}"/>
              </a:ext>
            </a:extLst>
          </p:cNvPr>
          <p:cNvSpPr/>
          <p:nvPr/>
        </p:nvSpPr>
        <p:spPr>
          <a:xfrm flipV="1">
            <a:off x="8114429" y="2461206"/>
            <a:ext cx="540000" cy="540000"/>
          </a:xfrm>
          <a:prstGeom prst="arc">
            <a:avLst>
              <a:gd name="adj1" fmla="val 15398071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8" name="Imagen 97" descr="\documentclass{article}&#10;\usepackage{amsmath}&#10;\usepackage{amssymb}&#10;\usepackage[HTML]{xcolor}&#10;\usepackage{nopageno}&#10;&#10;\definecolor{Aguamarina}{HTML}{006A6A}&#10;\definecolor{Vino}{HTML}{890909}&#10;&#10;\begin{document}&#10;&#10;\[&#10;+\frac{2 \pi}{3}&#10;\]&#10;&#10;\end{document}" title="IguanaTex Picture Display">
            <a:extLst>
              <a:ext uri="{FF2B5EF4-FFF2-40B4-BE49-F238E27FC236}">
                <a16:creationId xmlns:a16="http://schemas.microsoft.com/office/drawing/2014/main" id="{57E26602-5C74-4EB6-A7FC-84927F0E694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07" y="2288903"/>
            <a:ext cx="183883" cy="192266"/>
          </a:xfrm>
          <a:prstGeom prst="rect">
            <a:avLst/>
          </a:prstGeom>
        </p:spPr>
      </p:pic>
      <p:pic>
        <p:nvPicPr>
          <p:cNvPr id="103" name="Imagen 102" descr="\documentclass{article}&#10;\usepackage{amsmath}&#10;\usepackage{amssymb}&#10;\usepackage[HTML]{xcolor}&#10;\usepackage{nopageno}&#10;&#10;\definecolor{Aguamarina}{HTML}{006A6A}&#10;\definecolor{Vino}{HTML}{890909}&#10;&#10;\begin{document}&#10;&#10;\[&#10;-\frac{2 \pi}{3}&#10;\]&#10;&#10;\end{document}" title="IguanaTex Picture Display">
            <a:extLst>
              <a:ext uri="{FF2B5EF4-FFF2-40B4-BE49-F238E27FC236}">
                <a16:creationId xmlns:a16="http://schemas.microsoft.com/office/drawing/2014/main" id="{EC2D1AB1-B9E2-49D6-BAAE-660B5C69C22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68" y="2938329"/>
            <a:ext cx="154272" cy="164302"/>
          </a:xfrm>
          <a:prstGeom prst="rect">
            <a:avLst/>
          </a:prstGeom>
        </p:spPr>
      </p:pic>
      <p:pic>
        <p:nvPicPr>
          <p:cNvPr id="124" name="Imagen 123" descr="\documentclass{article}&#10;\usepackage{amsmath}&#10;\usepackage{amssymb}&#10;\usepackage[HTML]{xcolor}&#10;\usepackage{nopageno}&#10;&#10;\definecolor{Aguamarina}{HTML}{006A6A}&#10;\definecolor{Vino}{HTML}{890909}&#10;\definecolor{Celeste}{HTML}{87CEEB}&#10;&#10;\begin{document}&#10;&#10;\[&#10;\color{Celeste}s_3&#10;\]&#10;&#10;\end{document}" title="IguanaTex Picture Display">
            <a:extLst>
              <a:ext uri="{FF2B5EF4-FFF2-40B4-BE49-F238E27FC236}">
                <a16:creationId xmlns:a16="http://schemas.microsoft.com/office/drawing/2014/main" id="{7FAF3561-D75D-411B-A261-B8E046D4A64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97" y="2539746"/>
            <a:ext cx="143599" cy="113138"/>
          </a:xfrm>
          <a:prstGeom prst="rect">
            <a:avLst/>
          </a:prstGeom>
        </p:spPr>
      </p:pic>
      <p:pic>
        <p:nvPicPr>
          <p:cNvPr id="113" name="Imagen 112" descr="\documentclass{article}&#10;\usepackage{amsmath}&#10;\usepackage{amssymb}&#10;\usepackage[HTML]{xcolor}&#10;\usepackage{nopageno}&#10;&#10;\definecolor{Aguamarina}{HTML}{006A6A}&#10;\definecolor{Vino}{HTML}{890909}&#10;&#10;\begin{document}&#10;&#10;\[&#10;\color{Vino} s_1 = s_3 e^{i\frac{2\pi}{3}}&#10;\]&#10;&#10;\end{document}" title="IguanaTex Picture Display">
            <a:extLst>
              <a:ext uri="{FF2B5EF4-FFF2-40B4-BE49-F238E27FC236}">
                <a16:creationId xmlns:a16="http://schemas.microsoft.com/office/drawing/2014/main" id="{254D1A73-675E-4430-A170-D0693399868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93" y="1856875"/>
            <a:ext cx="726135" cy="181991"/>
          </a:xfrm>
          <a:prstGeom prst="rect">
            <a:avLst/>
          </a:prstGeom>
        </p:spPr>
      </p:pic>
      <p:pic>
        <p:nvPicPr>
          <p:cNvPr id="122" name="Imagen 121" descr="\documentclass{article}&#10;\usepackage{amsmath}&#10;\usepackage{amssymb}&#10;\usepackage[HTML]{xcolor}&#10;\usepackage{nopageno}&#10;&#10;\definecolor{Aguamarina}{HTML}{006A6A}&#10;\definecolor{Vino}{HTML}{890909}&#10;&#10;\begin{document}&#10;&#10;\[&#10;\color{green} s_2 = s_3 e^{-i\frac{2\pi}{3}}&#10;\]&#10;&#10;\end{document}" title="IguanaTex Picture Display">
            <a:extLst>
              <a:ext uri="{FF2B5EF4-FFF2-40B4-BE49-F238E27FC236}">
                <a16:creationId xmlns:a16="http://schemas.microsoft.com/office/drawing/2014/main" id="{AC3B38A8-420B-460E-AAE7-B954E4ADC8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95" y="3514538"/>
            <a:ext cx="820331" cy="181991"/>
          </a:xfrm>
          <a:prstGeom prst="rect">
            <a:avLst/>
          </a:prstGeom>
        </p:spPr>
      </p:pic>
      <p:pic>
        <p:nvPicPr>
          <p:cNvPr id="130" name="Imagen 129" descr="\documentclass{article}&#10;\usepackage{amsmath}&#10;\usepackage{amssymb}&#10;\usepackage[HTML]{xcolor}&#10;\usepackage{nopageno}&#10;&#10;\definecolor{Aguamarina}{HTML}{006A6A}&#10;\definecolor{Vino}{HTML}{890909}&#10;&#10;\begin{document}&#10;&#10;\[&#10;(2.5)&#10;\]&#10;&#10;\end{document}" title="IguanaTex Picture Display">
            <a:extLst>
              <a:ext uri="{FF2B5EF4-FFF2-40B4-BE49-F238E27FC236}">
                <a16:creationId xmlns:a16="http://schemas.microsoft.com/office/drawing/2014/main" id="{79BE46B8-BA55-41A8-9EDD-55B6B8788F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52" y="3542330"/>
            <a:ext cx="403199" cy="217008"/>
          </a:xfrm>
          <a:prstGeom prst="rect">
            <a:avLst/>
          </a:prstGeom>
        </p:spPr>
      </p:pic>
      <p:pic>
        <p:nvPicPr>
          <p:cNvPr id="156" name="Imagen 155" descr="\documentclass{article}&#10;\usepackage{amsmath}&#10;\usepackage{amssymb}&#10;\usepackage[HTML]{xcolor}&#10;\usepackage{nopageno}&#10;&#10;\definecolor{Aguamarina}{HTML}{006A6A}&#10;\definecolor{Vino}{HTML}{890909}&#10;&#10;\begin{document}&#10;&#10;&#10;Entonces el parámetro geométrico,&#10;&#10;&#10;\end{document}" title="IguanaTex Picture Display">
            <a:extLst>
              <a:ext uri="{FF2B5EF4-FFF2-40B4-BE49-F238E27FC236}">
                <a16:creationId xmlns:a16="http://schemas.microsoft.com/office/drawing/2014/main" id="{63043594-6964-4537-A1BB-D6033B75B48C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2" y="3115483"/>
            <a:ext cx="2480808" cy="151583"/>
          </a:xfrm>
          <a:prstGeom prst="rect">
            <a:avLst/>
          </a:prstGeom>
        </p:spPr>
      </p:pic>
      <p:pic>
        <p:nvPicPr>
          <p:cNvPr id="141" name="Imagen 140" descr="\documentclass{article}&#10;\usepackage{amsmath}&#10;\usepackage{amssymb}&#10;\usepackage[HTML]{xcolor}&#10;\usepackage{nopageno}&#10;&#10;\definecolor{Aguamarina}{HTML}{006A6A}&#10;\definecolor{Vino}{HTML}{890909}&#10;&#10;\begin{document}&#10;&#10;\[&#10;\mathcal{S} = 0&#10;\]&#10;&#10;\end{document}" title="IguanaTex Picture Display">
            <a:extLst>
              <a:ext uri="{FF2B5EF4-FFF2-40B4-BE49-F238E27FC236}">
                <a16:creationId xmlns:a16="http://schemas.microsoft.com/office/drawing/2014/main" id="{2898A38B-011E-42DF-883F-5E01991FA4C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74" y="3611657"/>
            <a:ext cx="505881" cy="152255"/>
          </a:xfrm>
          <a:prstGeom prst="rect">
            <a:avLst/>
          </a:prstGeom>
        </p:spPr>
      </p:pic>
      <p:pic>
        <p:nvPicPr>
          <p:cNvPr id="144" name="Imagen 143" descr="\documentclass{article}&#10;\usepackage{amsmath}&#10;\usepackage{amssymb}&#10;\usepackage[HTML]{xcolor}&#10;\usepackage{nopageno}&#10;&#10;\definecolor{Aguamarina}{HTML}{006A6A}&#10;\definecolor{Vino}{HTML}{890909}&#10;&#10;\begin{document}&#10;&#10;\[&#10;(2.6)&#10;\]&#10;&#10;\end{document}" title="IguanaTex Picture Display">
            <a:extLst>
              <a:ext uri="{FF2B5EF4-FFF2-40B4-BE49-F238E27FC236}">
                <a16:creationId xmlns:a16="http://schemas.microsoft.com/office/drawing/2014/main" id="{EF0377A5-F5ED-4FCF-A1B7-BD79C2E0E1E9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46" y="4157258"/>
            <a:ext cx="360315" cy="193927"/>
          </a:xfrm>
          <a:prstGeom prst="rect">
            <a:avLst/>
          </a:prstGeom>
        </p:spPr>
      </p:pic>
      <p:pic>
        <p:nvPicPr>
          <p:cNvPr id="150" name="Imagen 149" descr="\documentclass{article}&#10;\usepackage{amsmath}&#10;\usepackage{amssymb}&#10;\usepackage[HTML]{xcolor}&#10;\usepackage{nopageno}&#10;&#10;\definecolor{Aguamarina}{HTML}{006A6A}&#10;\definecolor{Vino}{HTML}{890909}&#10;&#10;\begin{document}&#10;&#10;Con $(2.2)$ y $(2.5)$, las ecuaciones de movimiento son con $s_3 = \rho$&#10;&#10;\end{document}" title="IguanaTex Picture Display">
            <a:extLst>
              <a:ext uri="{FF2B5EF4-FFF2-40B4-BE49-F238E27FC236}">
                <a16:creationId xmlns:a16="http://schemas.microsoft.com/office/drawing/2014/main" id="{DAB280F5-CE46-4D89-97B6-5E4E94553587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39" y="4814175"/>
            <a:ext cx="4526683" cy="167435"/>
          </a:xfrm>
          <a:prstGeom prst="rect">
            <a:avLst/>
          </a:prstGeom>
        </p:spPr>
      </p:pic>
      <p:pic>
        <p:nvPicPr>
          <p:cNvPr id="154" name="Imagen 153" descr="\documentclass{article}&#10;\usepackage{amsmath}&#10;\usepackage{amssymb}&#10;\usepackage[HTML]{xcolor}&#10;\usepackage{nopageno}&#10;&#10;\definecolor{Aguamarina}{HTML}{006A6A}&#10;\definecolor{Vino}{HTML}{890909}&#10;&#10;\begin{document}&#10;&#10;$$\begin{cases}&#10;Mr_{1}=\frac{1}{2}[-2M_{2}-M_{3} \pm iM_{3}\sqrt{3}]\rho \\&#10;Mr_{2}=\frac{1}{2}[2M_{1}+M_{3} \pm iM_{3}\sqrt{3}]\rho \\&#10;Mr_{3}=\frac{1}{2}[M_{1}-M_{2} \mp i(M_{1}+M_{2})\sqrt{3}]\rho&#10;\end{cases}$$&#10;&#10;\end{document}" title="IguanaTex Picture Display">
            <a:extLst>
              <a:ext uri="{FF2B5EF4-FFF2-40B4-BE49-F238E27FC236}">
                <a16:creationId xmlns:a16="http://schemas.microsoft.com/office/drawing/2014/main" id="{97182310-A395-480B-A6D9-E356E27DEAB9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12" y="5454212"/>
            <a:ext cx="2886020" cy="694507"/>
          </a:xfrm>
          <a:prstGeom prst="rect">
            <a:avLst/>
          </a:prstGeom>
        </p:spPr>
      </p:pic>
      <p:pic>
        <p:nvPicPr>
          <p:cNvPr id="48" name="Imagen 47" descr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 title="IguanaTex Picture Display">
            <a:extLst>
              <a:ext uri="{FF2B5EF4-FFF2-40B4-BE49-F238E27FC236}">
                <a16:creationId xmlns:a16="http://schemas.microsoft.com/office/drawing/2014/main" id="{DCF65F82-D1EA-4B4A-97AC-8CBC7E44D29B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1" y="487114"/>
            <a:ext cx="4009634" cy="2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793.5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El Problema de los {\color{Aguamarina}Tres Cuerpos}&#10;&#10;\end{document}&#10;"/>
  <p:tag name="IGUANATEXSIZE" val="20"/>
  <p:tag name="IGUANATEXCURSOR" val="13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015"/>
  <p:tag name="ORIGINALWIDTH" val=" 163.52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3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763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6.7634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76102"/>
  <p:tag name="ORIGINALWIDTH" val=" 102.76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/>
  <p:tag name="IGUANATEXSIZE" val="12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77.0247"/>
  <p:tag name="ORIGINALWIDTH" val=" 168.02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3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2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3334.2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/>
  <p:tag name="IGUANATEXSIZE" val="20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120.01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sum$&#10;&#10;\end{document}"/>
  <p:tag name="IGUANATEXSIZE" val="20"/>
  <p:tag name="IGUANATEXCURSOR" val="17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5.5161"/>
  <p:tag name="ORIGINALWIDTH" val=" 3235.20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efinimos la masa total del sistema $M = M_1 + M_2 + M_3$ y,&#10;&#10;\end{document}"/>
  <p:tag name="IGUANATEXSIZE" val="13"/>
  <p:tag name="IGUANATEXCURSOR" val="26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09.75"/>
  <p:tag name="LATEXFORMWIDTH" val=" 384"/>
  <p:tag name="LATEXFORMWRAP" val="Verdadero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1343.43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S}&#10;= \frac{\mathbf{s}_1}{|\mathbf{s}_1|^3}&#10;+ \frac{\mathbf{s}_2}{|\mathbf{s}_2|^3}&#10;+ \frac{\mathbf{s}_3}{|\mathbf{s}_3|^3}&#10;\]&#10;&#10;\end{document}"/>
  <p:tag name="IGUANATEXSIZE" val="12"/>
  <p:tag name="IGUANATEXCURSOR" val="34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8.5919"/>
  <p:tag name="ORIGINALWIDTH" val=" 1687.7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[&#10;\boxed{&#10;\begin{cases}&#10;\ddot{\mathbf{s}}_1 = - G M \frac{\mathbf{s}_1}{|\mathbf{s}_1|^3} + G M_1 \mathcal{S} \\&#10;\ddot{\mathbf{s}}_2 = - G M \frac{\mathbf{s}_2}{|\mathbf{s}_2|^3} + G M_2 \mathcal{S} \\&#10;\ddot{\mathbf{s}}_3 = - G M \frac{\mathbf{s}_3}{|\mathbf{s}_3|^3} + G M_3 \mathcal{S}&#10;\end{cases}&#10;}&#10;\]&#10;&#10;\end{document}"/>
  <p:tag name="IGUANATEXSIZE" val="12"/>
  <p:tag name="IGUANATEXCURSOR" val="5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0.762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X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4.513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Y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66.759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Z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.51071"/>
  <p:tag name="ORIGINALWIDTH" val=" 150.02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1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.51071"/>
  <p:tag name="ORIGINALWIDTH" val=" 153.021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2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120.01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sum$&#10;&#10;\end{document}"/>
  <p:tag name="IGUANATEXSIZE" val="20"/>
  <p:tag name="IGUANATEXCURSOR" val="17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2$&#10;&#10;\end{document}"/>
  <p:tag name="IGUANATEXSIZE" val="20"/>
  <p:tag name="IGUANATEXCURSOR" val="18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78.3307"/>
  <p:tag name="ORIGINALWIDTH" val=" 1437.9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boxed{&#10;M_i\, \ddot{\mathbf{R}}_i&#10;= G \sum_{\substack{j=1 \\ j\neq i}}^{3}&#10;\frac{M_i M_j}{r_{ij}^3}\,\mathbf{r}_{ij}&#10;}&#10;\]&#10;&#10;\end{document}"/>
  <p:tag name="IGUANATEXSIZE" val="20"/>
  <p:tag name="IGUANATEXCURSOR" val="29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591.08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 = \mathbf{r}_2 - \mathbf{r}_1$&#10;&#10;\end{document}"/>
  <p:tag name="IGUANATEXSIZE" val="20"/>
  <p:tag name="IGUANATEXCURSOR" val="20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1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9.7807"/>
  <p:tag name="ORIGINALWIDTH" val=" 330.796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color{Vino}&#10;\[&#10;\sum^{\text{CM}}\nolimits&#10;\]&#10;&#10;\end{document}"/>
  <p:tag name="IGUANATEXSIZE" val="12"/>
  <p:tag name="IGUANATEXCURSOR" val="25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283.539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{CM}$&#10;&#10;\end{document}"/>
  <p:tag name="IGUANATEXSIZE" val="20"/>
  <p:tag name="IGUANATEXCURSOR" val="18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015"/>
  <p:tag name="ORIGINALWIDTH" val=" 945.131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H} = {\color{Vino}{\mathcal{H}_{CM}}} + \mathcal{H}_{rel}&#10;\]&#10;&#10;\end{document}"/>
  <p:tag name="IGUANATEXSIZE" val="12"/>
  <p:tag name="IGUANATEXCURSOR" val="2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2.2922"/>
  <p:tag name="ORIGINALWIDTH" val=" 2256.3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H}_{\text{rel}}&#10;= \frac{\mathbf{p}^{2}}{2\mu}&#10;- \frac{G m_1 m_2}{r}&#10;\;\;\Longrightarrow\;\;&#10;\ddot{\mathbf{r}}&#10;= -\,\frac{GM}{r^{3}}\,\mathbf{r}&#10;\]&#10;&#10;&#10;\end{document}"/>
  <p:tag name="IGUANATEXSIZE" val="12"/>
  <p:tag name="IGUANATEXCURSOR" val="3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620.00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Término &quot;Kepleriano&quot; + {\color{Aguamarina}Perturbación} por Interacción Geométrica&#10;&#10;\end{document}"/>
  <p:tag name="IGUANATEXSIZE" val="12"/>
  <p:tag name="IGUANATEXCURSOR" val="2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1.7865"/>
  <p:tag name="ORIGINALWIDTH" val=" 943.631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r}&#10;= -\,\frac{GM}{r^{2}}&#10;+ r\,\dot{\theta}^{2}&#10;\]&#10;&#10;&#10;\end{document}"/>
  <p:tag name="IGUANATEXSIZE" val="12"/>
  <p:tag name="IGUANATEXCURSOR" val="26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4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559.4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Newtoniana}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2276.5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.5111"/>
  <p:tag name="ORIGINALWIDTH" val=" 100.51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/>
  <p:tag name="IGUANATEXSIZE" val="12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763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2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6.7634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1&#10;\]&#10;&#10;\end{document}"/>
  <p:tag name="IGUANATEXSIZE" val="12"/>
  <p:tag name="IGUANATEXCURSOR" val="23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76102"/>
  <p:tag name="ORIGINALWIDTH" val=" 102.76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3&#10;\]&#10;&#10;\end{document}"/>
  <p:tag name="IGUANATEXSIZE" val="12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1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2.014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bf{r}_2&#10;\]&#10;&#10;\end{document}"/>
  <p:tag name="IGUANATEXSIZE" val="12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77.0247"/>
  <p:tag name="ORIGINALWIDTH" val=" 168.023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sum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977.38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En el caso de que,&#10;&#10;&#10;\end{document}"/>
  <p:tag name="IGUANATEXSIZE" val="13"/>
  <p:tag name="IGUANATEXCURSOR" val="20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47.77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\mathbf{R}_1$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850.618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|\mathbf{s}_{1}| = |\mathbf{s}_{2}| = |\mathbf{s}_{3}|&#10;\]&#10;&#10;&#10;&#10;\end{document}"/>
  <p:tag name="IGUANATEXSIZE" val="12"/>
  <p:tag name="IGUANATEXCURSOR" val="26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0.7878"/>
  <p:tag name="ORIGINALWIDTH" val=" 4287.5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En $(2.2)$, podemos expresar entonces en función de $\mathbf{s}_3$, en el plano complejo, representando como $s_3 = x + iy$,&#10;&#10;\end{document}"/>
  <p:tag name="IGUANATEXSIZE" val="13"/>
  <p:tag name="IGUANATEXCURSOR" val="33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5.8024"/>
  <p:tag name="ORIGINALWIDTH" val=" 1749.24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egin{cases}&#10;s_{1} = s_{3}e^{i\frac{2\pi}{3}} = -\frac{1}{2}(1-i\sqrt{3})s_{3} \\&#10;s_{2} = s_{3}e^{-i\frac{2\pi}{3}} = -\frac{1}{2}(1+i\sqrt{3})s_{3}&#10;\end{cases}$$&#10;\end{document}"/>
  <p:tag name="IGUANATEXSIZE" val="12"/>
  <p:tag name="IGUANATEXCURSOR" val="37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69.523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Im&#10;\]&#10;&#10;\end{document}"/>
  <p:tag name="IGUANATEXSIZE" val="12"/>
  <p:tag name="IGUANATEXCURSOR" val="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0126"/>
  <p:tag name="ORIGINALWIDTH" val=" 147.02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Re&#10;\]&#10;&#10;\end{document}"/>
  <p:tag name="IGUANATEXSIZE" val="12"/>
  <p:tag name="IGUANATEXCURSOR" val="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8.036"/>
  <p:tag name="ORIGINALWIDTH" val=" 246.784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+\frac{2 \pi}{3}&#10;\]&#10;&#10;\end{document}"/>
  <p:tag name="IGUANATEXSIZE" val="12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8.036"/>
  <p:tag name="ORIGINALWIDTH" val=" 242.283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-\frac{2 \pi}{3}&#10;\]&#10;&#10;\end{document}"/>
  <p:tag name="IGUANATEXSIZE" val="12"/>
  <p:tag name="IGUANATEXCURSOR" val="21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8.01086"/>
  <p:tag name="ORIGINALWIDTH" val=" 99.0137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\definecolor{Celeste}{HTML}{87CEEB}&#10;&#10;\begin{document}&#10;&#10;\[&#10;\color{Celeste}s_3&#10;\]&#10;&#10;\end{document}"/>
  <p:tag name="IGUANATEXSIZE" val="12"/>
  <p:tag name="IGUANATEXCURSOR" val="25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2709"/>
  <p:tag name="ORIGINALWIDTH" val=" 595.58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color{Vino} s_1 = s_3 e^{i\frac{2\pi}{3}}&#10;\]&#10;&#10;\end{document}"/>
  <p:tag name="IGUANATEXSIZE" val="12"/>
  <p:tag name="IGUANATEXCURSOR" val="24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2709"/>
  <p:tag name="ORIGINALWIDTH" val=" 672.843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color{green} s_2 = s_3 e^{-i\frac{2\pi}{3}}&#10;\]&#10;&#10;\end{document}"/>
  <p:tag name="IGUANATEXSIZE" val="12"/>
  <p:tag name="IGUANATEXCURSOR" val="23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50.02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2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5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1878.26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Entonces el parámetro geométrico,&#10;&#10;&#10;\end{document}"/>
  <p:tag name="IGUANATEXSIZE" val="13"/>
  <p:tag name="IGUANATEXCURSOR" val="2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3.01299"/>
  <p:tag name="ORIGINALWIDTH" val=" 309.04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mathcal{S} = 0&#10;\]&#10;&#10;\end{document}"/>
  <p:tag name="IGUANATEXSIZE" val="12"/>
  <p:tag name="IGUANATEXCURSOR" val="22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6)&#10;\]&#10;&#10;\end{document}"/>
  <p:tag name="IGUANATEXSIZE" val="12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3427.2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 $(2.2)$ y $(2.5)$, las ecuaciones de movimiento son con $s_3 = \rho$&#10;&#10;\end{document}"/>
  <p:tag name="IGUANATEXSIZE" val="13"/>
  <p:tag name="IGUANATEXCURSOR" val="2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25.8234"/>
  <p:tag name="ORIGINALWIDTH" val=" 2185.05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egin{cases}&#10;Mr_{1}=\frac{1}{2}[-2M_{2}-M_{3} \pm iM_{3}\sqrt{3}]\rho \\&#10;Mr_{2}=\frac{1}{2}[2M_{1}+M_{3} \pm iM_{3}\sqrt{3}]\rho \\&#10;Mr_{3}=\frac{1}{2}[M_{1}-M_{2} \mp i(M_{1}+M_{2})\sqrt{3}]\rho&#10;\end{cases}$$&#10;&#10;\end{document}"/>
  <p:tag name="IGUANATEXSIZE" val="13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9.2876"/>
  <p:tag name="ORIGINALWIDTH" val=" 4293.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Además, de $(2.5)$ y $(2.4)$ en notación indexada, con $\mu = GM$, el problema se reduce a uno de 2 cuerpos,&#10;&#10;\end{document}"/>
  <p:tag name="IGUANATEXSIZE" val="13"/>
  <p:tag name="IGUANATEXCURSOR" val="3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4.2855"/>
  <p:tag name="ORIGINALWIDTH" val=" 643.58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ddot{\mathbf{s}}_k = -\frac{\mu}{\rho^3} \mathbf{s_k}$$&#10;&#10;\end{document}"/>
  <p:tag name="IGUANATEXSIZE" val="13"/>
  <p:tag name="IGUANATEXCURSOR" val="25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150.7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{\mathbf{R}}_3$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5.5161"/>
  <p:tag name="ORIGINALWIDTH" val=" 2938.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Que en coordenadas polares, con $\phi_i$ respecto al eje $X$,&#10;&#10;\end{document}"/>
  <p:tag name="IGUANATEXSIZE" val="13"/>
  <p:tag name="IGUANATEXCURSOR" val="26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8.5207"/>
  <p:tag name="ORIGINALWIDTH" val=" 1583.4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mathbf{s}_k = \rho (\cos \phi_i \hat{i} + \sin \phi_i \hat{j}) = \rho \hat{\rho}$$&#10;&#10;\end{document}"/>
  <p:tag name="IGUANATEXSIZE" val="13"/>
  <p:tag name="IGUANATEXCURSOR" val="27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3.7715"/>
  <p:tag name="ORIGINALWIDTH" val=" 1877.51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ddot{\mathbf{s}}_k = (\ddot{rho} - \rho \dot{\phi}_i^2)\hat{\rho} + (\rho \ddot{\phi}_i + 2\dot{\rho}\dot{\phi}_i)\hat{\phi}$$&#10;&#10;\end{document}"/>
  <p:tag name="IGUANATEXSIZE" val="13"/>
  <p:tag name="IGUANATEXCURSOR" val="33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4.5467"/>
  <p:tag name="ORIGINALWIDTH" val=" 534.074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&#10;\boxed{&#10;\dot{\phi}_i^2 = \frac{\mu}{\rho^3}}&#10;$$&#10;\end{document}"/>
  <p:tag name="IGUANATEXSIZE" val="13"/>
  <p:tag name="IGUANATEXCURSOR" val="2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7.2817"/>
  <p:tag name="ORIGINALWIDTH" val=" 595.58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oxed{\rho^2 \dot{\phi}_i = k_i}$$&#10;\end{document}"/>
  <p:tag name="IGUANATEXSIZE" val="13"/>
  <p:tag name="IGUANATEXCURSOR" val="2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4.5467"/>
  <p:tag name="ORIGINALWIDTH" val=" 911.37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&#10;\boxed{\ddot{\rho} - \rho \dot{\phi}_i^2 = -\frac{\mu}{\rho^2}}$$&#10;&#10;\end{document}"/>
  <p:tag name="IGUANATEXSIZE" val="13"/>
  <p:tag name="IGUANATEXCURSOR" val="27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40.7836"/>
  <p:tag name="ORIGINALWIDTH" val=" 4292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Que considerando dependiendo de considerar $\dot{\rho} = 0 $, con $k_i$, momento angular constante&#10;&#10;\end{document}"/>
  <p:tag name="IGUANATEXSIZE" val="13"/>
  <p:tag name="IGUANATEXCURSOR" val="30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3.01299"/>
  <p:tag name="ORIGINALWIDTH" val=" 991.638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rbitas \color{Aguamarina} Circulares&#10;&#10;\end{document}"/>
  <p:tag name="IGUANATEXSIZE" val="13"/>
  <p:tag name="IGUANATEXCURSOR" val="2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916.627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rbitas \color{Aguamarina} Elípticas&#10;&#10;\end{document}"/>
  <p:tag name="IGUANATEXSIZE" val="13"/>
  <p:tag name="IGUANATEXCURSOR" val="24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4.7828"/>
  <p:tag name="ORIGINALWIDTH" val=" 879.872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$$\boxed{\rho(t)^2 \dot{\phi}(t)_i = k_i}$$&#10;\end{document}"/>
  <p:tag name="IGUANATEXSIZE" val="13"/>
  <p:tag name="IGUANATEXCURSOR" val="23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462.814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_2 - \mathbf{R}_1$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2276.5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Triangulares de Lagrange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896.26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/>
  <p:tag name="IGUANATEXSIZE" val="20"/>
  <p:tag name="IGUANATEXCURSOR" val="2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5366"/>
  <p:tag name="ORIGINALWIDTH" val=" 4292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Para determinar las condiciones generales para tal&#10;solución, supongamos que la partícula 2 se encuentra entre las otras dos partículas.&#10;&#10;\end{document}"/>
  <p:tag name="IGUANATEXSIZE" val="13"/>
  <p:tag name="IGUANATEXCURSOR" val="3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9.5689"/>
  <p:tag name="ORIGINALWIDTH" val=" 825.826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equation}&#10;    \mathbf{s}_1 = \lambda \mathbf{s}_3, \quad \mathbf{s}_2 = -(1 + \lambda)\mathbf{s}_3&#10;     \tag{2.8}&#10;\end{equation}&#10;&#10;\vspace{1\baselineskip} % Espacio&#10;&#10;Utilizaremos las siguientes ecuaciones para poder definir una solucion:&#10;\begin{equation} % Ecuación (2.10)&#10;\left\{&#10;\begin{array}{l} % Usamos 'array' para el agrupamiento de la llave&#10;\ddot{\mathbf{s}}_1 = -M \frac{\mathbf{s}_1}{|\mathbf{s}_1|^3} + M_1 \mathbf{\mathcal{S}}, \\&#10;\ddot{\mathbf{s}}_2 = -M \frac{\mathbf{s}_2}{|\mathbf{s}_2|^3} + M_2 \mathbf{\mathcal{S}}, \\&#10;\ddot{\mathbf{s}}_3 = -M \frac{\mathbf{s}_3}{|\mathbf{s}_3|^3} + M_3 \mathbf{\mathcal{S}},&#10;\end{array}&#10;\right.&#10;\tag{2.10}&#10;\end{equation}&#10;&#10;\vspace{0.5\baselineskip} % Espacio entre bloques&#10;&#10;% --- Ecuación (2.9) - Definición de la variable de acoplamiento ---&#10;\noindent donde&#10;\begin{equation}&#10;\mathbf{\mathcal{S}} = \frac{\mathbf{s}_1}{|\mathbf{s}_1|^3} + \frac{\mathbf{s}_2}{|\mathbf{s}_2|^3} + \frac{\mathbf{s}_3}{|\mathbf{s}_3|^3}.&#10;\tag{2.9}&#10;\end{equation}&#10;&#10;\vspace{1\baselineskip} % Espacio&#10;&#10;% --- Ecuación (2.11) - Sistema de dos ecuaciones ---&#10;donde $\lambda$ es un escalar positivo a determinar. Ahora podemos eliminar $\mathbf{\mathcal{E}}$ en las ecuaciones para obtener así:&#10;\begin{equation*}&#10;    \left\{&#10;    \begin{array}{l} % Usamos 'array' para evitar errores de alineación&#10;    \ddot{\mathbf{s}}_1 + M \frac{\mathbf{s}_1}{|\mathbf{s}_1|^3} = \frac{M_1}{M_3} \left( \ddot{\mathbf{s}}_3 + M \frac{\mathbf{s}_3}{|\mathbf{s}_3|^3} \right), \\&#10;    \ddot{\mathbf{s}}_2 + M \frac{\mathbf{s}_2}{|\mathbf{s}_2|^3} = \frac{M_2}{M_3} \left( \ddot{\mathbf{s}}_3 + M \frac{\mathbf{s}_3}{|\mathbf{s}_3|^3} \right).&#10;    \end{array}&#10;    \right.&#10; \tag{2.11}&#10;\end{equation*}&#10;&#10;\end{document}"/>
  <p:tag name="IGUANATEXSIZE" val="13"/>
  <p:tag name="IGUANATEXCURSOR" val="19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896.26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oluciones Colineales de Euler}&#10;&#10;\end{document}"/>
  <p:tag name="IGUANATEXSIZE" val="20"/>
  <p:tag name="IGUANATEXCURSOR" val="2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465.8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$\mathbf{R}_3 - \mathbf{R}_2$&#10;&#10;\end{document}"/>
  <p:tag name="IGUANATEXSIZE" val="20"/>
  <p:tag name="IGUANATEXCURSOR" val="19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5366"/>
  <p:tag name="ORIGINALWIDTH" val=" 4292.8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lo cual podemos obtener al despejar y utilizar la condicion principal del problema de vectores colineales.&#10;&#10;&#10;\end{document}"/>
  <p:tag name="IGUANATEXSIZE" val="13"/>
  <p:tag name="IGUANATEXCURSOR" val="3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87.846"/>
  <p:tag name="ORIGINALWIDTH" val=" 3799.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 \left\{&#10; \begin{array}{l}&#10; \displaystyle (M_2 + M_3(1+\lambda))\ddot{\mathbf{s}}_3 = -\left(M_2 + \frac{M_3}{(1+\lambda)^{2}}\right) \frac{GM \mathbf{s}_3}{|\mathbf{s}_3|^3}, \\[3ex]&#10; \displaystyle (M_1 - M_3\lambda)\ddot{\mathbf{s}}_3 = -\left(M_1 - \frac{M_3}{\lambda^{2}}\right) \frac{GM \mathbf{s}_3}{|\mathbf{s}_3|^3}.&#10; \end{array}&#10; \right.&#10; \tag{2.12}&#10;\]\end{document}"/>
  <p:tag name="IGUANATEXSIZE" val="13"/>
  <p:tag name="IGUANATEXCURSOR" val="57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14.25"/>
  <p:tag name="LATEXFORMWIDTH" val=" 384"/>
  <p:tag name="LATEXFORMWRAP" val="Verdadero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1.258"/>
  <p:tag name="ORIGINALWIDTH" val=" 3314.71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noindent {De la Ecuación (2.12):}&#10;&#10;\medskip&#10;&#10;Dividimos por el término entre paréntesis de la izquierda:&#10;\begin{equation*}&#10;\ddot{\mathbf{s}}_3 = \frac{-(M_2 + M_3(1+\lambda)^{-2})}{(M_2 + M_3(1+\lambda))} \cdot \frac{M \mathbf{s}_3}{|\mathbf{s}_3|^3}&#10;\end{equation*}&#10;&#10;\bigskip % Espacio vertical extra&#10;&#10;\noindent {De la Ecuación (2.12):}&#10;&#10;\medskip&#10;&#10;Dividimos por el término entre paréntesis de la izquierda:&#10;\begin{equation*}&#10;\ddot{\mathbf{s}}_3 = \frac{-(M_1 - M_3\lambda^{-2})}{(M_1 - M_3\lambda)} \cdot \frac{M \mathbf{s}_3}{|\mathbf{s}_3|^3}&#10;\end{equation*}&#10;&#10;&#10;\end{document}"/>
  <p:tag name="IGUANATEXSIZE" val="13"/>
  <p:tag name="IGUANATEXCURSOR" val="51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0155"/>
  <p:tag name="ORIGINALWIDTH" val=" 912.127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En consecuencia,&#10;&#10;\end{document}"/>
  <p:tag name="IGUANATEXSIZE" val="13"/>
  <p:tag name="IGUANATEXCURSOR" val="22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95.5413"/>
  <p:tag name="ORIGINALWIDTH" val=" 3193.19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equation*}&#10;    \frac{M_2 + M_3(1 + \lambda)}{M_1 - M_3\lambda} = \frac{M_2 + M_3(1 + \lambda)^{-2}}{M_1 - M_3\lambda^{-2}}&#10;\tag{2.13}&#10;\end{equation*}&#10;&#10;&#10;\end{document}"/>
  <p:tag name="IGUANATEXSIZE" val="13"/>
  <p:tag name="IGUANATEXCURSOR" val="36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39.4075"/>
  <p:tag name="ORIGINALWIDTH" val=" 4287.964"/>
  <p:tag name="OUTPUTTYPE" val="PNG"/>
  <p:tag name="IGUANATEXVERSION" val="162"/>
  <p:tag name="LATEXADDIN" val="\documentclass{article}&#10;\usepackage{amsmath}&#10;\usepackage{amssymb} % Para \mathcal y \mathbf&#10;\usepackage[utf8]{inputenc}&#10;\usepackage[spanish]{babel}&#10;\pagestyle{empty}&#10;&#10;\begin{document}&#10;&#10;&#10;Teniendo esto en una forma estándar, vemos que esto es un polinomio de grado 5:&#10;\begin{equation*}&#10;\begin{split} % Usamos split para dividir la ecuación larga en dos líneas&#10;(M_1 + M_2)\lambda^5 &amp;+ (3M_1 + 2M_2)\lambda^4 + (3M_1 + M_2)\lambda^3 \\&#10;&amp;- \lambda^2(M_2 + 3M_3) - \lambda(2M_2 + 3M_3) - (M_2 + M_3) = 0&#10;\end{split}&#10;\end{equation*}&#10;&#10;\end{document}"/>
  <p:tag name="IGUANATEXSIZE" val="20"/>
  <p:tag name="IGUANATEXCURSOR" val="19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9.336"/>
  <p:tag name="ORIGINALWIDTH" val=" 3678.29"/>
  <p:tag name="OUTPUTTYPE" val="PNG"/>
  <p:tag name="IGUANATEXVERSION" val="162"/>
  <p:tag name="LATEXADDIN" val="\documentclass{article}&#10;\usepackage{amsmath}&#10;\usepackage{array} % Necesario para la tabla&#10;\usepackage{amssymb}&#10;\usepackage[utf8]{inputenc}&#10;\usepackage[spanish]{babel}&#10;\pagestyle{empty}&#10;&#10;\begin{document}&#10;&#10;\noindent Donde los signos de los coeficientes son:&#10;&#10;\begin{center}&#10;\begin{tabular}{|l &gt;{$}c&lt;{$} c|} % l: izquierda, c: centrado matemático, c: centrado&#10;\hline&#10;\textbf{Coeficiente} &amp; \textbf{Expresión} &amp; \textbf{Signo (si $\boldsymbol{M_i &gt; 0}$)} \\&#10;\hline&#10;$C_5$ &amp; M_1 + M_2 &amp; + \\&#10;$C_4$ &amp; 3M_1 + 2M_2 &amp; + \\&#10;$C_3$ &amp; 3M_1 + M_2 &amp; + \\&#10;$C_2$ &amp; -(M_2 + 3M_3) &amp; - \\&#10;$C_1$ &amp; -(2M_2 + 3M_3) &amp; - \\&#10;$C_0$ &amp; -(M_2 + M_3) &amp; - \\&#10;\hline&#10;\end{tabular}&#10;\end{center}&#10;&#10;\end{document}"/>
  <p:tag name="IGUANATEXSIZE" val="20"/>
  <p:tag name="IGUANATEXCURSOR" val="67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1.0782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or la regla de los signos de Descartes, no tiene mas que una raiz positiva real. Se obtienen otras&#10; dos soluciones al poner diferentes particulas entre las otras. Por lo tanto,hay tres familias distintas de soluciones colineales de tres cuerpos.&#10;\end{document}"/>
  <p:tag name="IGUANATEXSIZE" val="13"/>
  <p:tag name="IGUANATEXCURSOR" val="45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0163"/>
  <p:tag name="ORIGINALWIDTH" val=" 1861.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Analizando el siguiente polinomio,&#10;\end{document}"/>
  <p:tag name="IGUANATEXSIZE" val="13"/>
  <p:tag name="IGUANATEXCURSOR" val="24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4.1248"/>
  <p:tag name="ORIGINALWIDTH" val=" 3590.7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align*}&#10; P(\lambda) &amp;= (M_1 + M_2)\lambda^5 + (3M_1 + 2M_2)\lambda^4 + (3M_1 + M_2)\lambda^3 \nonumber \\&#10; &amp;\quad - (M_2 + 3M_3)\lambda^2 - (2M_2 + 3M_3)\lambda - (M_2 + M_3) = 0&#10;\end{align*}&#10;&#10;Asumiendo que $M_i &gt; 0$ y definiendo los coeficientes $C_n$:&#10;\[&#10; P(\lambda) = C_5\lambda^5 + C_4\lambda^4 + C_3\lambda^3 + C_2\lambda^2 + C_1\lambda + C_0 = 0&#10;\]&#10;&#10;\end{document}"/>
  <p:tag name="IGUANATEXSIZE" val="13"/>
  <p:tag name="IGUANATEXCURSOR" val="56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1)&#10;\]&#10;&#10;\end{document}"/>
  <p:tag name="IGUANATEXSIZE" val="20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506.9366"/>
  <p:tag name="OUTPUTTYPE" val="PNG"/>
  <p:tag name="IGUANATEXVERSION" val="162"/>
  <p:tag name="LATEXADDIN" val="\documentclass{article}&#10;\usepackage{amsmath}&#10;\pagestyle{empty}&#10;\begin{document}&#10;&#10;\begin{equation*}&#10;m_3 \ll m_1 &#10;\end{equation*}&#10;&#10;\end{document}"/>
  <p:tag name="IGUANATEXSIZE" val="20"/>
  <p:tag name="IGUANATEXCURSOR" val="10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509.9362"/>
  <p:tag name="OUTPUTTYPE" val="PNG"/>
  <p:tag name="IGUANATEXVERSION" val="162"/>
  <p:tag name="LATEXADDIN" val="\documentclass{article}&#10;\usepackage{amsmath}&#10;\pagestyle{empty}&#10;\begin{document}&#10;&#10;\begin{equation*}&#10;m_3 \ll m_2&#10;\end{equation*}&#10;&#10;\end{document}"/>
  <p:tag name="IGUANATEXSIZE" val="20"/>
  <p:tag name="IGUANATEXCURSOR" val="11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0.0754"/>
  <p:tag name="ORIGINALWIDTH" val=" 4293.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Se asume que se tiene 2 cuerpos muy masivos a comparacion con una tercera masa, la cual para nuestro porposito su interaccion con las demas es minima. Podriamos considerar este sismtema como 2 estrellas masivas acompañadas por un asteroide.&#10;&#10;\end{document}"/>
  <p:tag name="IGUANATEXSIZE" val="13"/>
  <p:tag name="IGUANATEXCURSOR" val="44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4291.3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Otra simplificación adicional es fijar 2 de las masa en el plano OXY, mientras se tiene el cuerpo de menor masa en movimiento. &#10;&#10;&#10;\end{document}"/>
  <p:tag name="IGUANATEXSIZE" val="13"/>
  <p:tag name="IGUANATEXCURSOR" val="3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.250315"/>
  <p:tag name="ORIGINALWIDTH" val=" 2.2503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]&#10;&#10;\end{document}"/>
  <p:tag name="IGUANATEXSIZE" val="13"/>
  <p:tag name="IGUANATEXCURSOR" val="20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6.0385"/>
  <p:tag name="ORIGINALWIDTH" val=" 4285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sideramos que $m_1$ está fija en el origen $(0,0)$ y que $m_2$ está en el punto $(a,0)$, mientras que las coordenadas que sí varían de&#10;&#10;\end{document}"/>
  <p:tag name="IGUANATEXSIZE" val="13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52.077"/>
  <p:tag name="ORIGINALWIDTH" val=" 4285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La masa $m_3$ serán $(x,y)$. Inicialmente la masa $m_3$ está ubicada en el punto $(x_0, y_0)$ y con una velocidad de salida de $(x'_0, y'_0)$, es decir:&#10;$$&#10;(x(0), y(0)) = (x_0, y_0), \quad (x'(0), y'(0)) = (x'_0, y'_0).&#10;$$&#10;&#10;\end{document}"/>
  <p:tag name="IGUANATEXSIZE" val="13"/>
  <p:tag name="IGUANATEXCURSOR" val="42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2)&#10;\]&#10;&#10;\end{document}"/>
  <p:tag name="IGUANATEXSIZE" val="20"/>
  <p:tag name="IGUANATEXCURSOR" val="21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19.6851"/>
  <p:tag name="ORIGINALWIDTH" val=" 4282.71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\textbf{Lagrangiana} ($\mathcal{L}$) se define como la diferencia entre la \textbf{Energía Cinética} ($T$) y la \textbf{Energía Potencial} ($V$) del sistema:&#10;$$&#10;\mathcal{L} = T - V&#10;$$&#10;&#10;\end{document}"/>
  <p:tag name="IGUANATEXSIZE" val="20"/>
  <p:tag name="IGUANATEXCURSOR" val="33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0.405"/>
  <p:tag name="ORIGINALWIDTH" val=" 3395.57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energía cinética es solo de la masa en movimiento ($m_3$):$$T = \frac{1}{2} m_3 (\dot{x}^2 + \dot{y}^2)$$Donde $\dot{x}$ y $\dot{y}$ son las velocidades en $x$ e $y$.&#10;&#10;\end{document}"/>
  <p:tag name="IGUANATEXSIZE" val="20"/>
  <p:tag name="IGUANATEXCURSOR" val="30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9.059"/>
  <p:tag name="ORIGINALWIDTH" val=" 4288.71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nergía Potencial ($V$)}&#10;&#10;La energía potencial gravitatoria del sistema es la suma de las interacciones entre $m_3$ y $m_1$, y entre $m_3$ y $m_2$. La energía potencial gravitatoria entre dos masas $M$ y $m$ separadas por una distancia $r$ es $V = -\frac{GMm}{r}$.&#10;&#10;\begin{enumerate}&#10;    \item \textbf{Potencial entre $m_3$ y $m_1$ ($V_{13}$):} Distancia &#10;$r_{13} = \sqrt{(x - 0)^2 + (y - 0)^2} = \sqrt{x^2 + y^2}$&#10;    \begin{equation*}&#10;    V_{13} = -\frac{Gm_1m_3}{\sqrt{x^2 + y^2}}&#10;    \end{equation*}&#10;\end{enumerate}&#10;&#10;\end{document}"/>
  <p:tag name="IGUANATEXSIZE" val="20"/>
  <p:tag name="IGUANATEXCURSOR" val="503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38.1702"/>
  <p:tag name="ORIGINALWIDTH" val=" 4129.733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begin{enumerate}&#10;    \setcounter{enumi}{1}&#10;    \item \textbf{Potencial entre $m_3$ y $m_2$ ($V_{23}$):} Distancia $r_{23} = \sqrt{(x - a)^2 + (y - 0)^2} = \sqrt{(x - a)^2 + y^2}$&#10;    \begin{equation*}&#10;    V_{23} = -\frac{Gm_2m_3}{\sqrt{(x - a)^2 + y^2}}&#10;    \end{equation*}&#10;\end{enumerate}&#10;&#10;\end{document}"/>
  <p:tag name="IGUANATEXSIZE" val="20"/>
  <p:tag name="IGUANATEXCURSOR" val="42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20.1724"/>
  <p:tag name="ORIGINALWIDTH" val=" 3138.358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El potencial total es $V = V_{13} + V_{23}$:&#10;$$&#10;V = -Gm_3 \left( \frac{m_1}{\sqrt{x^2 + y^2}} + \frac{m_2}{\sqrt{(x - a)^2 + y^2}} \right)&#10;$$&#10;&#10;\end{document}"/>
  <p:tag name="IGUANATEXSIZE" val="20"/>
  <p:tag name="IGUANATEXCURSOR" val="278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466.565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color{Aguamarina}&#10;&#10;$\mathbf{R}_1 - \mathbf{R}_3$&#10;&#10;\end{document}"/>
  <p:tag name="IGUANATEXSIZE" val="20"/>
  <p:tag name="IGUANATEXCURSOR" val="22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41.1324"/>
  <p:tag name="ORIGINALWIDTH" val=" 3988.001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Lagrangiana ($\mathcal{L}$)}&#10;&#10;Sustituyendo $T$ y $V$:&#10;$$&#10;\mathcal{L}(x, y, \dot{x}, \dot{y}) = \frac{1}{2}m_3(\dot{x}^2 + \dot{y}^2) + Gm_3 \left( \frac{m_1}{\sqrt{x^2 + y^2}} + \frac{m_2}{\sqrt{(x - a)^2 + y^2}} \right)&#10;$$&#10;&#10;\end{document}"/>
  <p:tag name="IGUANATEXSIZE" val="20"/>
  <p:tag name="IGUANATEXCURSOR" val="37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04.125"/>
  <p:tag name="ORIGINALWIDTH" val=" 4290.96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Momentos Canónicos Conjugados ($p_i$)}&#10;Los momentos canónicos conjugados ($p_x, p_y$) se definen como la derivada parcial de la Lagrangiana respecto a las velocidades generalizadas ($\dot{x}, \dot{y}$):&#10;$$&#10;p_i = \frac{\partial \mathcal{L}}{\partial \dot{q}_i}&#10;$$&#10;&#10;\end{document}"/>
  <p:tag name="IGUANATEXSIZE" val="20"/>
  <p:tag name="IGUANATEXCURSOR" val="41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1.563"/>
  <p:tag name="ORIGINALWIDTH" val=" 3327.33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Momento conjugado a $x$ ($p_x$):}&#10;$$&#10;p_x = \frac{\partial \mathcal{L}}{\partial \dot{x}} = \frac{\partial}{\partial \dot{x}}\left[\frac{1}{2}m_3(\dot{x}^2 + \dot{y}^2) + V\right] = m_3 \dot{x}&#10;$$&#10;&#10;\subsection*{Momento conjugado a $y$ ($p_y$):}&#10;$$&#10;p_y = \frac{\partial \mathcal{L}}{\partial \dot{y}} = \frac{\partial}{\partial \dot{y}}\left[\frac{1}{2}m_3(\dot{x}^2 + \dot{y}^2) + V\right] = m_3 \dot{y}&#10;$$&#10;&#10;\end{document}"/>
  <p:tag name="IGUANATEXSIZE" val="20"/>
  <p:tag name="IGUANATEXCURSOR" val="55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09.599"/>
  <p:tag name="ORIGINALWIDTH" val=" 4284.96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Hamiltoniana del Sistema ($\mathcal{H}$)}&#10;&#10;La Hamiltoniana se define por la \textbf{Transformada de Legendre} de la Lagrangiana:&#10;$$&#10;\mathcal{H}(x, y, p_x, p_y) = \sum_{i} p_i \dot{q}_i - \mathcal{L}&#10;$$&#10;&#10;Sustituyendo $\mathcal{L}$ y los momentos:&#10;$$&#10;\mathcal{H} = (p_x \dot{x} + p_y \dot{y}) - \left[\frac{1}{2}m_3(\dot{x}^2 + \dot{y}^2) - V\right]&#10;$$&#10;$$&#10;\mathcal{H} = \left(p_x \frac{p_x}{m_3} + p_y \frac{p_y}{m_3}\right) - \frac{1}{2}m_3 \left[\left(\frac{p_x}{m_3}\right)^2 + \left(\frac{p_y}{m_3}\right)^2\right] - V&#10;$$&#10;$$&#10;\mathcal{H} = \frac{p_x^2 + p_y^2}{m_3} - \frac{1}{2}m_3 \frac{p_x^2 + p_y^2}{m_3^2} - V&#10;$$&#10;$$&#10;\mathcal{H} = \frac{p_x^2 + p_y^2}{m_3} - \frac{p_x^2 + p_y^2}{2m_3} - V&#10;$$&#10;$$&#10;\mathcal{H} = \frac{p_x^2 + p_y^2}{2m_3} - V&#10;$$&#10;&#10;\end{document}"/>
  <p:tag name="IGUANATEXSIZE" val="20"/>
  <p:tag name="IGUANATEXCURSOR" val="89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96.1754"/>
  <p:tag name="ORIGINALWIDTH" val=" 3707.53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a Hamiltoniana es:&#10;$$&#10;\mathcal{H}(x, y, p_x, p_y) = \frac{p_x^2 + p_y^2}{2m_3} - Gm_3 \left( \frac{m_1}{\sqrt{x^2 + y^2}} + \frac{m_2}{\sqrt{(x - a)^2 + y^2}} \right)&#10;$$&#10;&#10;\end{document}"/>
  <p:tag name="IGUANATEXSIZE" val="20"/>
  <p:tag name="IGUANATEXCURSOR" val="309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35.936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3.}} Problema \color{Aguamarina}Restringido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985.63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Sistema Binario}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04.574"/>
  <p:tag name="ORIGINALWIDTH" val=" 4284.21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cuaciones de Hamilton}&#10;&#10;Las Ecuaciones Canónicas de Movimiento son un sistema de cuatro ecuaciones diferenciales de primer orden:&#10;$$&#10;\dot{q}_i = \frac{\partial \mathcal{H}}{\partial p_i}&#10;$$&#10;$$&#10;\dot{p}_i = -\frac{\partial \mathcal{H}}{\partial q_i}&#10;$$&#10;&#10;\end{document}"/>
  <p:tag name="IGUANATEXSIZE" val="20"/>
  <p:tag name="IGUANATEXCURSOR" val="398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17.998"/>
  <p:tag name="ORIGINALWIDTH" val=" 3397.075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ection*{Ecuaciones para las Coordenadas ($\dot{x}, \dot{y}$)}&#10;&#10;\subsection*{Para $\dot{x}$:}&#10;$$&#10;\dot{x} = \frac{\partial \mathcal{H}}{\partial p_x} = \frac{1}{2m_3}(2p_x) = \frac{p_x}{m_3}&#10;$$&#10;(Esta es la definición de $p_x$ que usamos, $p_x = m_3 \dot{x}$)&#10;&#10;\subsection*{Para $\dot{y}$:}&#10;$$&#10;\dot{y} = \frac{\partial \mathcal{H}}{\partial p_y} = \frac{1}{2m_3}(2p_y) = \frac{p_y}{m_3}&#10;$$&#10;&#10;\end{document}"/>
  <p:tag name="IGUANATEXSIZE" val="20"/>
  <p:tag name="IGUANATEXCURSOR" val="52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3.4196"/>
  <p:tag name="ORIGINALWIDTH" val=" 2994.37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Para $\dot{p}_x$:}&#10;$$&#10;\dot{p}_x = -\frac{\partial \mathcal{H}}{\partial x} = -\left(- \frac{\partial V}{\partial x}\right) = \frac{\partial V}{\partial x}&#10;$$&#10;&#10;\end{document}"/>
  <p:tag name="IGUANATEXSIZE" val="20"/>
  <p:tag name="IGUANATEXCURSOR" val="23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0.7124"/>
  <p:tag name="ORIGINALWIDTH" val=" 2611.174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$$&#10;\dot{p}_x = -Gm_3 \left[ \frac{m_1x}{(x^2 + y^2)^{3/2}} + \frac{m_2(x-a)}{((x-a)^2 + y^2)^{3/2}} \right]&#10;$$&#10;&#10;\end{document}"/>
  <p:tag name="IGUANATEXSIZE" val="20"/>
  <p:tag name="IGUANATEXCURSOR" val="247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3.4196"/>
  <p:tag name="ORIGINALWIDTH" val=" 2992.87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subsection*{Para $\dot{p}_y$:}&#10;$$&#10;\dot{p}_y = -\frac{\partial \mathcal{H}}{\partial y} = -\left(- \frac{\partial V}{\partial y}\right) = \frac{\partial V}{\partial y}&#10;$$&#10;&#10;\end{document}"/>
  <p:tag name="IGUANATEXSIZE" val="20"/>
  <p:tag name="IGUANATEXCURSOR" val="234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0.7124"/>
  <p:tag name="ORIGINALWIDTH" val=" 2673.416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$$&#10;\dot{p}_y = -Gm_3y \left[ \frac{m_1}{(x^2 + y^2)^{3/2}} + \frac{m_2}{((x-a)^2 + y^2)^{3/2}} \right]&#10;$$&#10;&#10;\end{document}"/>
  <p:tag name="IGUANATEXSIZE" val="20"/>
  <p:tag name="IGUANATEXCURSOR" val="24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7361"/>
  <p:tag name="ORIGINALWIDTH" val=" 2323.21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lo cual nos darian las siguientes ecuaciones&#10;&#10;\end{document}"/>
  <p:tag name="IGUANATEXSIZE" val="20"/>
  <p:tag name="IGUANATEXCURSOR" val="18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849.1185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4.}} Conclusiones&#10;&#10;\end{document}"/>
  <p:tag name="IGUANATEXSIZE" val="20"/>
  <p:tag name="IGUANATEXCURSOR" val="192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22.46"/>
  <p:tag name="ORIGINALWIDTH" val=" 4095.238"/>
  <p:tag name="OUTPUTTYPE" val="PNG"/>
  <p:tag name="IGUANATEXVERSION" val="162"/>
  <p:tag name="LATEXADDIN" val="\documentclass{article}&#10;\usepackage{amsmath}&#10;\usepackage[utf8]{inputenc}&#10;\usepackage[spanish]{babel}&#10;\pagestyle{empty}&#10;\begin{document}&#10;&#10;\begin{itemize}&#10; \item \textbf{Ventaja del Formalismo Hamiltoniano:} El uso del \textbf{formalismo hamiltoniano} ($\mathcal{H}$) y de bases teóricas sólidas para describir las órbitas de manera rigurosa constituyó una ventaja clave, facilitando la derivación de las ecuaciones canónicas de movimiento.&#10;    \vspace{0.1cm}&#10;    \item \textbf{Desafío Numérico y Rigor Metodológico:} La obtención de resultados consistentes en este informe fue posible gracias a una definición cuidadosa de los parámetros físicos, las condiciones iniciales y los detalles computacionales. El rigor en estos aspectos fue crucial para mitigar los desafíos numéricos asociados al caos.&#10;    \vspace{0.1cm}&#10;    \item \textbf{Base del Caos y Sensibilidad a Condiciones Iniciales:} Este problema sentó las bases para el estudio moderno de los sistemas dinámicos y de las soluciones caóticas. La sensibilidad extrema a las condiciones iniciales implica que pequeños errores de redondeo, o ligeras variaciones en los parámetros físicos, se amplifican \textbf{exponencialmente} con el tiempo.&#10;    \vspace{0.1cm}&#10;    &#10;&#10;    &#10;&#10;\end{itemize}&#10;\end{document}"/>
  <p:tag name="IGUANATEXSIZE" val="20"/>
  <p:tag name="IGUANATEXCURSOR" val="81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1594.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Integrales de Movimiento}&#10;&#10;\end{document}"/>
  <p:tag name="IGUANATEXSIZE" val="20"/>
  <p:tag name="IGUANATEXCURSOR" val="18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759.8561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5.}} Referencias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13.281"/>
  <p:tag name="ORIGINALWIDTH" val=" 4119.57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begin{itemize}&#10;    \item \textcolor{Aguamarina}{Broucke, R., \&amp; Lass, H.} (1973). \textcolor{Vino}{A note on relative motion in the general three-body problem.} \textit{Celestial Mechanics}, 8(1), 5–10.&#10;&#10;    \item \textcolor{Aguamarina}{García Ribote, I.} (2017). \textcolor{Vino}{\textit{El problema de los tres cuerpos}} [Trabajo de Fin de Grado, Universidad del País Vasco]. ADDI.&#10;&#10;    \item \textcolor{Aguamarina}{Lagrange, J. L.} (1873). \textcolor{Vino}{Essai sur le problème des trois corps.} En J. A. Serret (Ed.), \textit{Oeuvres de Lagrange} (Vol. 6, pp. 229–332). Gauthier-Villars. (Obra original publicada en 1772).&#10;&#10;    \item \textcolor{Aguamarina}{Martín López, D.} (2015). \textcolor{Vino}{\textit{Un acercamiento numérico al problema de los tres cuerpos}} [Trabajo de Fin de Grado, Universidad de Cantabria]. UCrea.&#10;&#10;    \item \textcolor{Aguamarina}{Perezagua López, R. L.} (2022, septiembre). \textcolor{Vino}{El problema de los tres cuerpos.} \textit{Nuclear España}, 1–4.&#10;\end{itemize}&#10;\end{document}"/>
  <p:tag name="IGUANATEXSIZE" val="13"/>
  <p:tag name="IGUANATEXCURSOR" val="121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739.60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1}^3 M_i \mathbf{\ddot{R}}_i = \mathbf{0}&#10;\]&#10;\end{document}&#10;"/>
  <p:tag name="IGUANATEXSIZE" val="20"/>
  <p:tag name="IGUANATEXCURSOR" val="21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1177.6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1}^3 M_i \mathbf{R}_i = \mathbf{C}_1 t + \mathbf{C}_2&#10;\]&#10;&#10;\end{document}"/>
  <p:tag name="IGUANATEXSIZE" val="20"/>
  <p:tag name="IGUANATEXCURSOR" val="24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52.5492"/>
  <p:tag name="ORIGINALWIDTH" val=" 1057.6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R}_{cm} = \frac{\sum_{i=1}^3 M_i \mathbf{R}_i}{\sum_{i=1}^3 M_i}&#10;\]&#10;\end{document}"/>
  <p:tag name="IGUANATEXSIZE" val="20"/>
  <p:tag name="IGUANATEXCURSOR" val="24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215.05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Traslación}&#10;&#10;\end{document}"/>
  <p:tag name="IGUANATEXSIZE" val="20"/>
  <p:tag name="IGUANATEXCURSOR" val="23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143.0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 Rotación}&#10;&#10;\end{document}"/>
  <p:tag name="IGUANATEXSIZE" val="20"/>
  <p:tag name="IGUANATEXCURSOR" val="23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766"/>
  <p:tag name="ORIGINALWIDTH" val=" 2176.05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Integrales por Invariancia por {\color{Aguamarina}Temporal}&#10;&#10;\end{document}"/>
  <p:tag name="IGUANATEXSIZE" val="20"/>
  <p:tag name="IGUANATEXCURSOR" val="2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7.121"/>
  <p:tag name="ORIGINALWIDTH" val=" 1904.5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C}_1&#10;= \sum_{i=1}^3 M_i \dot{\mathbf{R}}_i&#10;= \sum_{i=1}^3 \mathbf{p}_i&#10;= \mathbf{P}_{\text{total}}&#10;\]&#10;&#10;\[&#10;\mathbf{C}_2&#10;= \left.\sum_{i=1}^3 M_i \mathbf{R}_i \right|_{t=0}&#10;= \sum_{i=1}^3 M_i\, \mathbf{R}_i(0)&#10;\]&#10;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34.8665"/>
  <p:tag name="ORIGINALWIDTH" val=" 1122.90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sum_{i=2}^3 M_i \mathbf{R}_i \times \mathbf{\ddot{R}}_i = \mathbf{0}, &#10;\]&#10;\[&#10;\sum_{i=1}^3 M_i \mathbf{R}_i \times \mathbf{\dot{R}}_i = \mathbf{C}_3&#10;\]&#10;&#10;\end{document}"/>
  <p:tag name="IGUANATEXSIZE" val="20"/>
  <p:tag name="IGUANATEXCURSOR" val="22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65"/>
  <p:tag name="ORIGINALWIDTH" val=" 226.531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mathbf{R}_i \times&#10;\]&#10;&#10;\end{document}"/>
  <p:tag name="IGUANATEXSIZE" val="20"/>
  <p:tag name="IGUANATEXCURSOR" val="18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3.8008"/>
  <p:tag name="ORIGINALWIDTH" val=" 1108.65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T = \frac{1}{2} \sum_{i=1}^3 M_i \dot{\mathbf{R}_i} \cdot \dot{\mathbf{R}_i}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256.4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U = -\frac{G}{2} \sum_{i=1}^3 \sum_{\substack{j=1 \\ i \neq j}}^3 \frac{M_i M_j}{r_{i,j}}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495.5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E = \frac{1}{2} \sum_{i=1}^3 M_i \dot{\mathbf{R}_i} \cdot \dot{\mathbf{R}_i} - \frac{G}{2} \sum_{i=1}^3 \sum_{\substack{j=1 \\ i \neq j}}^3 \frac{M_i M_j}{r_{i,j},} = C_4&#10;\]&#10;&#10;\end{document}"/>
  <p:tag name="IGUANATEXSIZE" val="20"/>
  <p:tag name="IGUANATEXCURSOR" val="17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1315.68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frac{dO}{dt}&#10;= \{O,H\}&#10;+ \frac{\partial O}{\partial t}&#10;= 0&#10;\]&#10;&#10;\end{document}"/>
  <p:tag name="IGUANATEXSIZE" val="20"/>
  <p:tag name="IGUANATEXCURSOR" val="21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4.0369"/>
  <p:tag name="ORIGINALWIDTH" val=" 412.557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[&#10;\frac{\partial O}{\partial t}  = 0\&#10;\]&#10;\end{document}"/>
  <p:tag name="IGUANATEXSIZE" val="20"/>
  <p:tag name="IGUANATEXCURSOR" val="19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43.5479"/>
  <p:tag name="ORIGINALWIDTH" val=" 1121.4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[&#10;\boxed{\; \frac{d O}{dt} = \{F,H\} = 0 \;}&#10;\]&#10;&#10;\end{document}"/>
  <p:tag name="IGUANATEXSIZE" val="20"/>
  <p:tag name="IGUANATEXCURSOR" val="20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14.0997"/>
  <p:tag name="ORIGINALWIDTH" val=" 4294.34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Dado que la energía cinética satisface \(T &gt; 0\) y la energía &#10;potencial gravitatoria cumple \(U &lt; 0\), la energía total &#10;(denotada usualmente por \(C_{4}\)) puede adoptar valores positivos, &#10;negativos o nulos. En consecuencia, la constante \(C_{4}\) resulta de gran &#10;utilidad para \emph{clasificar los distintos regímenes dinámicos} en el &#10;problema general de los tres cuerpos.&#10;&#10;&#10;\end{document}"/>
  <p:tag name="IGUANATEXSIZE" val="20"/>
  <p:tag name="IGUANATEXCURSOR" val="26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98.3893"/>
  <p:tag name="ORIGINALWIDTH" val=" 2377.83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\begin{align*}&#10;\ddot{\mathbf{R}}_1 &amp;= G \left( M_2 \frac{\mathbf{R}_2 - \mathbf{R}_1}{|\mathbf{R}_2 - \mathbf{R}_1|^3} + M_3 \frac{\mathbf{R}_3 - \mathbf{R}_1}{|\mathbf{R}_3 - \mathbf{R}_1|^3} \right) \\&#10;\ddot{\mathbf{R}}_2 &amp;= G \left( M_1 \frac{\mathbf{R}_1 - \mathbf{R}_2}{|\mathbf{R}_1 - \mathbf{R}_2|^3} + M_3 \frac{\mathbf{R}_3 - \mathbf{R}_2}{|\mathbf{R}_3 - \mathbf{R}_2|^3} \right) \\&#10;\ddot{\mathbf{R}}_3 &amp;= G \left( M_1 \frac{\mathbf{R}_1 - \mathbf{R}_3}{|\mathbf{R}_1 - \mathbf{R}_3|^3} + M_2 \frac{\mathbf{R}_2 - \mathbf{R}_3}{|\mathbf{R}_2 - \mathbf{R}_3|^3} \right)&#10;\end{align*}&#10;&#10;\end{document}"/>
  <p:tag name="IGUANATEXSIZE" val="20"/>
  <p:tag name="IGUANATEXCURSOR" val="78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3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4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5)&#10;\]&#10;&#10;\end{document}"/>
  <p:tag name="IGUANATEXSIZE" val="20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6)&#10;\]&#10;&#10;\end{document}"/>
  <p:tag name="IGUANATEXSIZE" val="20"/>
  <p:tag name="IGUANATEXCURSOR" val="2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6.2167"/>
  <p:tag name="ORIGINALWIDTH" val=" 1796.775"/>
  <p:tag name="OUTPUTTYPE" val="PNG"/>
  <p:tag name="IGUANATEXVERSION" val="162"/>
  <p:tag name="LATEXADDIN" val="\documentclass{article}&#10;\usepackage{amsmath} % Necesario para muchos entornos matemáticos avanzados&#10;\pagestyle{empty}&#10;\begin{document}&#10;&#10;\[&#10;\mathcal{H}(q_i, p_i, t) = \sum_{i} p_i \dot{q}_i - \mathcal{L}(q_i, \dot{q}_i, t)&#10;\]&#10;&#10;\end{document}"/>
  <p:tag name="IGUANATEXSIZE" val="20"/>
  <p:tag name="IGUANATEXCURSOR" val="24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253.093"/>
  <p:tag name="OUTPUTTYPE" val="PNG"/>
  <p:tag name="IGUANATEXVERSION" val="162"/>
  <p:tag name="LATEXADDIN" val="\documentclass{article}&#10;\usepackage{amsmath}&#10;\pagestyle{empty}&#10;\begin{document}&#10;&#10;\[&#10;U = -\frac{G}{2} \sum_{i=1}^{3} \sum_{\substack{j=1 \\ j \neq i}}^{3} \frac{M_i M_j}{r_{i,j}}&#10;\]&#10;&#10;\end{document}"/>
  <p:tag name="IGUANATEXSIZE" val="20"/>
  <p:tag name="IGUANATEXCURSOR" val="86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0.7049"/>
  <p:tag name="ORIGINALWIDTH" val=" 1265.842"/>
  <p:tag name="OUTPUTTYPE" val="PNG"/>
  <p:tag name="IGUANATEXVERSION" val="162"/>
  <p:tag name="LATEXADDIN" val="\documentclass{article}&#10;\usepackage{amsmath}&#10;\pagestyle{empty}&#10;\begin{document}&#10;&#10;\[&#10;T = \frac{1}{2} \sum_{i=1}^{3} M_i \frac{d\vec{R}_i}{dt} \cdot \frac{d\vec{R}_i}{dt}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0.7626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X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980.502"/>
  <p:tag name="OUTPUTTYPE" val="PNG"/>
  <p:tag name="IGUANATEXVERSION" val="162"/>
  <p:tag name="LATEXADDIN" val="\documentclass{article}&#10;\usepackage{amsmath}&#10;\pagestyle{empty}&#10;\begin{document}&#10;&#10;\[&#10;U = -\frac{G}{2} \sum_{i=1}^{3} \sum_{\substack{j=1 \\ j \neq i}}^{3} \frac{M_i M_j}{\sqrt{\sum_{k=1}^{3} (q_{ik} - q_{jk})^2}}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1271.841"/>
  <p:tag name="OUTPUTTYPE" val="PNG"/>
  <p:tag name="IGUANATEXVERSION" val="162"/>
  <p:tag name="LATEXADDIN" val="\documentclass{article}&#10;\usepackage{amsmath}&#10;\pagestyle{empty}&#10;\begin{document}&#10;&#10;\[&#10;T = \frac{1}{2} \sum_{i=1}^{3} M_i \left( \sum_{k=1}^{3} \dot{q}_{ik}^2 \right)&#10;\]&#10;&#10;\end{document}"/>
  <p:tag name="IGUANATEXSIZE" val="20"/>
  <p:tag name="IGUANATEXCURSOR" val="8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0.0754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Veremos que Necesitaremos la Lagrangiana $\mathcal{L}$. Por ello primero definiremos la energía cinética y potencial con el formalismo de Lagrange, lo cual significca expresar estas con respecto a sus coordenadas generalizadas y velocidad generalizada.&#10;&#10;&#10;\end{document}"/>
  <p:tag name="IGUANATEXSIZE" val="18"/>
  <p:tag name="IGUANATEXCURSOR" val="260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5.5371"/>
  <p:tag name="ORIGINALWIDTH" val=" 4286.09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Definir el Hamiltoniano de un sistema de 3 partículas con masas $M_i$ para $i = 1,2,3$; primero definimos el Hamiltoniano en su forma general.&#10;&#10;\end{document}"/>
  <p:tag name="IGUANATEXSIZE" val="18"/>
  <p:tag name="IGUANATEXCURSOR" val="35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0394"/>
  <p:tag name="ORIGINALWIDTH" val=" 4288.34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onde, hemos definido que $\mathbf{R}_i = (R_{i1},R_{i2},R_{i3})  = q_{ki}$, y tendremos $\mathbf{r}_{ij} = \mathbf{R}_i - \mathbf{R}_j$, por lo tanto:&#10;\end{document}"/>
  <p:tag name="IGUANATEXSIZE" val="18"/>
  <p:tag name="IGUANATEXCURSOR" val="357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6.3165"/>
  <p:tag name="ORIGINALWIDTH" val=" 2991.417"/>
  <p:tag name="OUTPUTTYPE" val="PNG"/>
  <p:tag name="IGUANATEXVERSION" val="162"/>
  <p:tag name="LATEXADDIN" val="\documentclass{article}&#10;\usepackage{amsmath}&#10;\pagestyle{empty}&#10;\begin{document}&#10;&#10;\[&#10;\mathcal{L}(\{\mathbf{q}_i\}, \{\mathbf{p}_i\}) = \frac{1}{2} \sum_{i=1}^{3} M_i \left( \sum_{k=1}^{3} \dot{q}_{ik}^2 \right) + \frac{G}{2} \sum_{i=1}^{3} \sum_{\substack{j=1 \\ j \neq i}}^{3} \frac{M_i M_j}{r_{i,j}}&#10;\]&#10;&#10;\end{document}"/>
  <p:tag name="IGUANATEXSIZE" val="20"/>
  <p:tag name="IGUANATEXCURSOR" val="9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569.9287"/>
  <p:tag name="OUTPUTTYPE" val="PNG"/>
  <p:tag name="IGUANATEXVERSION" val="162"/>
  <p:tag name="LATEXADDIN" val="\documentclass{article}&#10;\usepackage{amsmath}&#10;\pagestyle{empty}&#10;\begin{document}&#10;&#10;\[&#10;p_{ik} = \frac{\partial \mathcal{L}}{\partial \dot{q}_{ik}}&#10;\]&#10;&#10;\end{document}"/>
  <p:tag name="IGUANATEXSIZE" val="18"/>
  <p:tag name="IGUANATEXCURSOR" val="16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94.513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Y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43.7195"/>
  <p:tag name="ORIGINALWIDTH" val=" 1478.815"/>
  <p:tag name="OUTPUTTYPE" val="PNG"/>
  <p:tag name="IGUANATEXVERSION" val="162"/>
  <p:tag name="LATEXADDIN" val="\documentclass{article}&#10;\usepackage{amsmath}&#10;\pagestyle{empty}&#10;\begin{document}&#10;&#10;\[&#10;p_{ik} = M_i \dot{q}_{ik} \implies \dot{q}_{ik} = \frac{p_{ik}}{M_i}&#10;\]&#10;&#10;\end{document}"/>
  <p:tag name="IGUANATEXSIZE" val="20"/>
  <p:tag name="IGUANATEXCURSOR" val="17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00.0838"/>
  <p:tag name="ORIGINALWIDTH" val=" 4219.339"/>
  <p:tag name="OUTPUTTYPE" val="PNG"/>
  <p:tag name="IGUANATEXVERSION" val="162"/>
  <p:tag name="LATEXADDIN" val="\documentclass{article}&#10;\usepackage{amsmath}&#10;\pagestyle{empty}&#10;\begin{document}&#10;&#10;\[&#10;\mathcal{H}(\{\mathbf{q}_i\}, \{\mathbf{p}_i\}) = \left( \sum_{i=1}^{3} \sum_{k=1}^{3} \frac{p_{ik}^2}{M_i} \right) - \left[ \left( \sum_{i=1}^{3} \sum_{k=1}^{3} \frac{p_{ik}^2}{2M_i} \right) - \left( -\frac{G}{2} \sum_{i=1}^{3} \sum_{\substack{j=1 \\ j \neq i}}^{3} \frac{M_i M_j}{r_{i,j}} \right) \right]&#10;\]&#10;&#10;\end{document}"/>
  <p:tag name="IGUANATEXSIZE" val="20"/>
  <p:tag name="IGUANATEXCURSOR" val="1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623.116"/>
  <p:tag name="OUTPUTTYPE" val="PNG"/>
  <p:tag name="IGUANATEXVERSION" val="162"/>
  <p:tag name="LATEXADDIN" val="\documentclass{article}&#10;\usepackage{amsmath}&#10;\pagestyle{empty}&#10;\begin{document}&#10;&#10;\[&#10;\mathcal{H}(\{\mathbf{q}_i\}, \{\mathbf{p}_i\}) =&#10;\sum_{i=1}^{3} \sum_{k=1}^{3} \frac{p_{ik}^{2}}{2 M_i}&#10;- \frac{G}{2}&#10;\sum_{i=1}^{3} \sum_{\substack{j=1 \\ j \neq i}}^{3}&#10;\frac{M_i M_j}{r_{ij}}&#10;\]&#10;&#10;&#10;\end{document}"/>
  <p:tag name="IGUANATEXSIZE" val="20"/>
  <p:tag name="IGUANATEXCURSOR" val="1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6.3081"/>
  <p:tag name="ORIGINALWIDTH" val=" 4295.09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Ahora buscamos el momento generalizado con respecto a nuestra coordenada generalizada para poder obtener la Hamiltoniana del sistema con las variables asociadas a esta, siendo el momento y coordenada generalizada,&#10;&#10;\end{document}"/>
  <p:tag name="IGUANATEXSIZE" val="18"/>
  <p:tag name="IGUANATEXCURSOR" val="41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658"/>
  <p:tag name="ORIGINALWIDTH" val=" 1375.69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Para así el Hamiltoniano,&#10;&#10;\end{document}"/>
  <p:tag name="IGUANATEXSIZE" val="18"/>
  <p:tag name="IGUANATEXCURSOR" val="231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7)&#10;\]&#10;&#10;\end{document}"/>
  <p:tag name="IGUANATEXSIZE" val="18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78.3307"/>
  <p:tag name="ORIGINALWIDTH" val=" 2509.8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\boxed{&#10;\mathcal{H}(\{\mathbf{q}_i\}, \{\mathbf{p}_i\})&#10;=&#10;\sum_{i=1}^{3} \frac{\mathbf{p}_i^{2}}{2M_i}&#10;-&#10;\frac{G}{2}&#10;\sum_{\substack{i,j=1 \\ i\neq j}}^{3}&#10;\frac{M_i M_j}{\lvert \mathbf{q}_i - \mathbf{q}_j \rvert}&#10;}&#10;\]&#10;&#10;\end{document}"/>
  <p:tag name="IGUANATEXSIZE" val="18"/>
  <p:tag name="IGUANATEXCURSOR" val="42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1659.23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Formulación Hamiltoniana}&#10;&#10;\end{document}"/>
  <p:tag name="IGUANATEXSIZE" val="20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6228"/>
  <p:tag name="ORIGINALWIDTH" val=" 66.759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Z&#10;&#10;\end{document}"/>
  <p:tag name="IGUANATEXSIZE" val="20"/>
  <p:tag name="IGUANATEXCURSOR" val="17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644.9194"/>
  <p:tag name="OUTPUTTYPE" val="PNG"/>
  <p:tag name="IGUANATEXVERSION" val="162"/>
  <p:tag name="LATEXADDIN" val="\documentclass{article}&#10;\usepackage{amsmath}&#10;\pagestyle{empty}&#10;\begin{document}&#10;&#10;\[&#10;\frac{d q_{ik}}{d t} = \frac{\partial \mathcal{H}}{\partial p_{ik}}&#10;\]&#10;&#10;\end{document}"/>
  <p:tag name="IGUANATEXSIZE" val="20"/>
  <p:tag name="IGUANATEXCURSOR" val="170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2.7147"/>
  <p:tag name="ORIGINALWIDTH" val=" 742.4072"/>
  <p:tag name="OUTPUTTYPE" val="PNG"/>
  <p:tag name="IGUANATEXVERSION" val="162"/>
  <p:tag name="LATEXADDIN" val="\documentclass{article}&#10;\usepackage{amsmath}&#10;\pagestyle{empty}&#10;\begin{document}&#10;&#10;\[&#10;\frac{d p_{ik}}{d t} = -\frac{\partial \mathcal{H}}{\partial q_{ik}}&#10;\]&#10;&#10;\end{document}"/>
  <p:tag name="IGUANATEXSIZE" val="20"/>
  <p:tag name="IGUANATEXCURSOR" val="171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11.9235"/>
  <p:tag name="ORIGINALWIDTH" val=" 2560.18"/>
  <p:tag name="OUTPUTTYPE" val="PNG"/>
  <p:tag name="IGUANATEXVERSION" val="162"/>
  <p:tag name="LATEXADDIN" val="\documentclass{article}&#10;\usepackage{amsmath}&#10;\pagestyle{empty}&#10;\begin{document}&#10;&#10;\[&#10;\frac{d p_{ik}}{d t} = -\frac{\partial \mathcal{H}}{\partial q_{ik}} = -\frac{\partial}{\partial q_{ik}} \left[ -\frac{G}{2} \sum_{i'=1}^{3} \sum_{\substack{j'=1 \\ j' \neq i'}}^{3} \frac{M_{i'} M_{j'}}{r_{i'j'}(\mathbf{q})} \right]&#10;\]&#10;&#10;\end{document}"/>
  <p:tag name="IGUANATEXSIZE" val="20"/>
  <p:tag name="IGUANATEXCURSOR" val="33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568.469"/>
  <p:tag name="OUTPUTTYPE" val="PNG"/>
  <p:tag name="IGUANATEXVERSION" val="162"/>
  <p:tag name="LATEXADDIN" val="\documentclass{article}&#10;\usepackage{amsmath}&#10;\pagestyle{empty}&#10;\begin{document}&#10;&#10;\[&#10;\dot{p}_{ik} = G \sum_{\substack{j=1 \\ j \neq i}}^{3} \frac{M_i M_j}{r_{ij}^3} (q_{jk} - q_{ik})&#10;\]&#10;&#10;\end{document}"/>
  <p:tag name="IGUANATEXSIZE" val="20"/>
  <p:tag name="IGUANATEXCURSOR" val="9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1530.559"/>
  <p:tag name="OUTPUTTYPE" val="PNG"/>
  <p:tag name="IGUANATEXVERSION" val="162"/>
  <p:tag name="LATEXADDIN" val="\documentclass{article}&#10;\usepackage{amsmath}&#10;\pagestyle{empty}&#10;\begin{document}&#10;&#10;\[&#10;\frac{d q_{ik}}{d t} = \frac{\partial}{\partial p_{ik}} \left[ \sum_{i'=1}^{3} \sum_{k'=1}^{3} \frac{p_{i'k'}^2}{2M_{i'}} \right]&#10;\]&#10;&#10;\end{document}"/>
  <p:tag name="IGUANATEXSIZE" val="20"/>
  <p:tag name="IGUANATEXCURSOR" val="232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7.2179"/>
  <p:tag name="ORIGINALWIDTH" val=" 731.9085"/>
  <p:tag name="OUTPUTTYPE" val="PNG"/>
  <p:tag name="IGUANATEXVERSION" val="162"/>
  <p:tag name="LATEXADDIN" val="\documentclass{article}&#10;\usepackage{amsmath}&#10;\pagestyle{empty}&#10;\begin{document}&#10;&#10;\[&#10;\mathbf{p}_{ik} = M_i \frac{d q_{ik}}{d t}&#10;\]&#10;&#10;\end{document}"/>
  <p:tag name="IGUANATEXSIZE" val="20"/>
  <p:tag name="IGUANATEXCURSOR" val="145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68.6914"/>
  <p:tag name="ORIGINALWIDTH" val=" 1387.327"/>
  <p:tag name="OUTPUTTYPE" val="PNG"/>
  <p:tag name="IGUANATEXVERSION" val="162"/>
  <p:tag name="LATEXADDIN" val="\documentclass{article}&#10;\usepackage{amsmath}&#10;\pagestyle{empty}&#10;\begin{document}&#10;&#10;\[&#10;\ddot{q}_{ik} = G \sum_{\substack{j=1 \\ j \neq i}}^{3} \frac{M_j}{r_{ij}^3} (q_{jk} - q_{ik})&#10;\]&#10;&#10;\end{document}"/>
  <p:tag name="IGUANATEXSIZE" val="20"/>
  <p:tag name="IGUANATEXCURSOR" val="197"/>
  <p:tag name="TRANSPARENCY" val="Verdadero"/>
  <p:tag name="CHOOSECOLOR" val="Falso"/>
  <p:tag name="COLORHEX" val="000000"/>
  <p:tag name="LATEXENGINEID" val="0"/>
  <p:tag name="TEMPFOLDER" val="D:\Iguana.Tex\"/>
  <p:tag name="LATEXFORMHEIGHT" val=" 320"/>
  <p:tag name="LATEXFORMWIDTH" val=" 385"/>
  <p:tag name="LATEXFORMWRAP" val="Verdad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2564.608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1.}&#10; De la Mecánica de {\color{Aguamarina}Newton} a la de {\color{Aguamarina}Hamiltón}&#10;&#10;\end{document}"/>
  <p:tag name="IGUANATEXSIZE" val="20"/>
  <p:tag name="IGUANATEXCURSOR" val="176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1.8)&#10;\]&#10;&#10;\end{document}"/>
  <p:tag name="IGUANATEXSIZE" val="18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300.68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{\color{Aguamarina}{2.}} Soluciones \color{Aguamarina}Periódicas&#10;&#10;\end{document}"/>
  <p:tag name="IGUANATEXSIZE" val="20"/>
  <p:tag name="IGUANATEXCURSOR" val="219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59.7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1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9.26244"/>
  <p:tag name="ORIGINALWIDTH" val=" 1232.422"/>
  <p:tag name="OUTPUTTYPE" val="PNG"/>
  <p:tag name="IGUANATEXVERSION" val="162"/>
  <p:tag name="LATEXADDIN" val="\documentclass{standalone}&#10;\usepackage{amsmath}&#10;\usepackage{amssymb}&#10;\usepackage[HTML]{xcolor} &#10;&#10;\definecolor{Aguamarina}{HTML}{006A6A}&#10;&#10;\begin{document}&#10;&#10;\textbf{{\color{white}Mecánica Clásica II}}&#10;&#10;\end{document}"/>
  <p:tag name="IGUANATEXSIZE" val="20"/>
  <p:tag name="IGUANATEXCURSOR" val="198"/>
  <p:tag name="TRANSPARENCY" val="Verdadero"/>
  <p:tag name="CHOOSECOLOR" val="Falso"/>
  <p:tag name="COLORHEX" val="000000"/>
  <p:tag name="FILENAME" val=""/>
  <p:tag name="LATEXENGINEID" val="1"/>
  <p:tag name="TEMPFOLDER" val="E:\IguanaTex\"/>
  <p:tag name="LATEXFORMHEIGHT" val=" 320"/>
  <p:tag name="LATEXFORMWIDTH" val=" 385"/>
  <p:tag name="LATEXFORMWRAP" val="Verdad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6268"/>
  <p:tag name="ORIGINALWIDTH" val=" 3334.21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\color{Aguamarina}&#10;\textbf{Ecuaciones de Movimiento en Coordenadas Relativas}&#10;&#10;\end{document}"/>
  <p:tag name="IGUANATEXSIZE" val="20"/>
  <p:tag name="IGUANATEXCURSOR" val="20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2358.3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\[&#10;\mathcal{H}(\{\mathbf{r}_i\}, \{\mathbf{p}_i\})&#10;=&#10;\sum_{i=1}^{3} \frac{\mathbf{p}_i^{2}}{2M_i}&#10;-&#10;\frac{G}{2}&#10;\sum_{\substack{i,j=1 \\ i\neq j}}^{3}&#10;\frac{M_i M_j}{\lvert \mathbf{r}_i - \mathbf{r}_j \rvert}&#10;\]&#10;&#10;\end{document}"/>
  <p:tag name="IGUANATEXSIZE" val="18"/>
  <p:tag name="IGUANATEXCURSOR" val="38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043.06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De $(1.7)$, naturalizando al uso de ${\mathbf{r_i}}$ coordenadas vectoriales generalizadas,&#10;&#10;\end{document}"/>
  <p:tag name="IGUANATEXSIZE" val="13"/>
  <p:tag name="IGUANATEXCURSOR" val="28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50.8129"/>
  <p:tag name="ORIGINALWIDTH" val=" 2076.29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&#10;$$\begin{cases}&#10;\dot{\mathbf{r}}_i = \frac{\partial \mathcal{H}}{\partial \mathbf{p}_i}&#10;= \frac{\mathbf{p}_i}{m_i} \\&#10;\dot{\mathbf{p}}_i&#10;= -\frac{\partial \mathcal{H}}{\partial \mathbf{r}_i}&#10;= -\,G\sum_{\substack{j=1\\j\neq i}}^{3}&#10;m_i m_j&#10;\frac{\mathbf{r}_i - \mathbf{r}_j}{|\mathbf{r}_i-\mathbf{r}_j|^3}\end{cases}$$&#10;&#10;&#10;\end{document}"/>
  <p:tag name="IGUANATEXSIZE" val="12"/>
  <p:tag name="IGUANATEXCURSOR" val="51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552.6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G M_1 M_2\,\frac{\mathbf{r}_1 - \mathbf{r}_2}{|\mathbf{r}_1 - \mathbf{r}_2|^{3}}&#10;        -G M_1 M_3\,\frac{\mathbf{r}_1 - \mathbf{r}_3}{|\mathbf{r}_1 - \mathbf{r}_3|^{3}}&#10;\]&#10;&#10;&#10;\end{document}"/>
  <p:tag name="IGUANATEXSIZE" val="12"/>
  <p:tag name="IGUANATEXCURSOR" val="40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552.606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ot{\mathbf{p}}_1&#10;= -\,G M_1 M_2 \frac{\mathbf{r}_1-\mathbf{r}_2}{|\mathbf{r}_1-\mathbf{r}_2|^3}&#10;-\,G M_1 M_3 \frac{\mathbf{r}_1-\mathbf{r}_3}{|\mathbf{r}_1-\mathbf{r}_3|^3}&#10;\]&#10;&#10;&#10;\end{document}"/>
  <p:tag name="IGUANATEXSIZE" val="12"/>
  <p:tag name="IGUANATEXCURSOR" val="31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35.532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(2.1)&#10;\]&#10;&#10;\end{document}"/>
  <p:tag name="IGUANATEXSIZE" val="12"/>
  <p:tag name="IGUANATEXCURSOR" val="214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503.320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Con $(2.1)$&#10;&#10;\end{document}"/>
  <p:tag name="IGUANATEXSIZE" val="12"/>
  <p:tag name="IGUANATEXCURSOR" val="21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5362"/>
  <p:tag name="ORIGINALWIDTH" val=" 2178.30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r}}_1&#10;= -\,G M_2 \frac{\mathbf{r}_1 - \mathbf{r}_2}{|\mathbf{r}_1 - \mathbf{r}_2|^3}&#10;  -\,G M_3 \frac{\mathbf{r}_1 - \mathbf{r}_3}{|\mathbf{r}_1 - \mathbf{r}_3|^3}&#10;\]&#10;&#10;&#10;\end{document}"/>
  <p:tag name="IGUANATEXSIZE" val="12"/>
  <p:tag name="IGUANATEXCURSOR" val="316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6.5149"/>
  <p:tag name="ORIGINALWIDTH" val=" 162.7727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&#10;\begin{document}&#10;&#10;$M_2$&#10;&#10;\end{document}"/>
  <p:tag name="IGUANATEXSIZE" val="20"/>
  <p:tag name="IGUANATEXCURSOR" val="17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5"/>
  <p:tag name="LATEXFORMWRAP" val="Verdad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71.8158"/>
  <p:tag name="ORIGINALWIDTH" val=" 1368.19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r}}_i&#10;= -\,G\sum_{\substack{j=1\\j\neq i}}^{3}&#10;m_j&#10;\frac{\mathbf{r}_i - \mathbf{r}_j}{|\mathbf{r}_i-\mathbf{r}_j|^3}&#10;\]&#10;&#10;&#10;\end{document}"/>
  <p:tag name="IGUANATEXSIZE" val="12"/>
  <p:tag name="IGUANATEXCURSOR" val="34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537.49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Introducimos coordenadas relativas simétricas $s_k$ definidas como,&#10;&#10;\end{document}"/>
  <p:tag name="IGUANATEXSIZE" val="13"/>
  <p:tag name="IGUANATEXCURSOR" val="27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00.0838"/>
  <p:tag name="ORIGINALWIDTH" val=" 741.103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begin{cases}&#10;\mathbf{s}_1 = \mathbf{r}_3 - \mathbf{r}_2\\[4pt]&#10;\mathbf{s}_2 = \mathbf{r}_1 - \mathbf{r}_3\\[4pt]&#10;\mathbf{s}_3 = \mathbf{r}_2 - \mathbf{r}_1&#10;\end{cases}&#10;\]&#10;&#10;&#10;\end{document}"/>
  <p:tag name="IGUANATEXSIZE" val="12"/>
  <p:tag name="IGUANATEXCURSOR" val="26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1224.17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Generalizando para $\ddot{\mathbf{r}}_i$,&#10;&#10;\end{document}"/>
  <p:tag name="IGUANATEXSIZE" val="13"/>
  <p:tag name="IGUANATEXCURSOR" val="242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5.8611"/>
  <p:tag name="ORIGINALWIDTH" val=" 1594.723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begin{cases}&#10;\ddot{\mathbf{r}}_1&#10;= G M_2 \dfrac{\mathbf{s}_3}{|\mathbf{s}_3|^3}&#10; - G M_3 \dfrac{\mathbf{s}_2}{|\mathbf{s}_2|^3}&#10;\\[6pt]&#10;\ddot{\mathbf{r}}_2&#10;= G M_3 \dfrac{\mathbf{s}_1}{|\mathbf{s}_1|^3}&#10; - G M_1 \dfrac{\mathbf{s}_3}{|\mathbf{s}_3|^3}&#10;\\[6pt]&#10;\ddot{\mathbf{r}}_3&#10;= G M_1 \dfrac{\mathbf{s}_2}{|\mathbf{s}_2|^3}&#10; - G M_2 \dfrac{\mathbf{s}_1}{|\mathbf{s}_1|^3}&#10;\end{cases}&#10;\]&#10;&#10;&#10;\end{document}"/>
  <p:tag name="IGUANATEXSIZE" val="12"/>
  <p:tag name="IGUANATEXCURSOR" val="59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4.0159"/>
  <p:tag name="ORIGINALWIDTH" val=" 3403.225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Nos interesan formas simétricas de $\ddot{s}_i$, así que de $\ddot{s}_1 = \ddot{x}_3 - \ddot{x}_2$,&#10;&#10;\end{document}"/>
  <p:tag name="IGUANATEXSIZE" val="13"/>
  <p:tag name="IGUANATEXCURSOR" val="30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3088.181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G \left( M_1 \frac{\mathbf{s}_2}{|\mathbf{s}_2|^3}&#10;           - M_2 \frac{\mathbf{s}_1}{|\mathbf{s}_1|^3} \right)&#10; - G \left( M_3 \frac{\mathbf{s}_1}{|\mathbf{s}_1|^3}&#10;           - M_1 \frac{\mathbf{s}_3}{|\mathbf{s}_3|^3} \right)&#10;\]&#10;&#10;&#10;\end{document}"/>
  <p:tag name="IGUANATEXSIZE" val="12"/>
  <p:tag name="IGUANATEXCURSOR" val="465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2633.618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2 + M_3) \frac{\mathbf{s}_1}{|\mathbf{s}_1|^3}&#10;  + G M_1 \left( &#10;      \frac{\mathbf{s}_2}{|\mathbf{s}_2|^3}&#10;      + \frac{\mathbf{s}_3}{|\mathbf{s}_3|^3}&#10;    \right)&#10;\]&#10;&#10;&#10;&#10;&#10;\end{document}"/>
  <p:tag name="IGUANATEXSIZE" val="12"/>
  <p:tag name="IGUANATEXCURSOR" val="408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1.5421"/>
  <p:tag name="ORIGINALWIDTH" val=" 3382.222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&#10;\[&#10;\ddot{\mathbf{s}}_1&#10;= - G (M_1 + M_2 + M_3) \frac{\mathbf{s}_1}{|\mathbf{s}_1|^3}&#10;  + G M_1 \left(&#10;      \frac{\mathbf{s}_1}{|\mathbf{s}_1|^3}&#10;      + \frac{\mathbf{s}_2}{|\mathbf{s}_2|^3}&#10;      + \frac{\mathbf{s}_3}{|\mathbf{s}_3|^3}&#10;    \right)&#10;\]&#10;&#10;\end{document}"/>
  <p:tag name="IGUANATEXSIZE" val="12"/>
  <p:tag name="IGUANATEXCURSOR" val="459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.5111"/>
  <p:tag name="ORIGINALWIDTH" val=" 100.514"/>
  <p:tag name="OUTPUTTYPE" val="PNG"/>
  <p:tag name="IGUANATEXVERSION" val="162"/>
  <p:tag name="LATEXADDIN" val="\documentclass{article}&#10;\usepackage{amsmath}&#10;\usepackage{amssymb}&#10;\usepackage[HTML]{xcolor}&#10;\usepackage{nopageno}&#10;&#10;\definecolor{Aguamarina}{HTML}{006A6A}&#10;\definecolor{Vino}{HTML}{890909}&#10;&#10;\begin{document}&#10;\color{Aguamarina}&#10;\[&#10;\mathbf{s}_3&#10;\]&#10;&#10;\end{document}"/>
  <p:tag name="IGUANATEXSIZE" val="12"/>
  <p:tag name="IGUANATEXCURSOR" val="223"/>
  <p:tag name="TRANSPARENCY" val="Verdadero"/>
  <p:tag name="CHOOSECOLOR" val="Falso"/>
  <p:tag name="COLORHEX" val="000000"/>
  <p:tag name="FILENAME" val=""/>
  <p:tag name="LATEXENGINEID" val="2"/>
  <p:tag name="TEMPFOLDER" val="E:\IguanaTex\"/>
  <p:tag name="LATEXFORMHEIGHT" val=" 320"/>
  <p:tag name="LATEXFORMWIDTH" val=" 384"/>
  <p:tag name="LATEXFORMWRAP" val="Verdadero"/>
  <p:tag name="BITMAPVECTOR" val="0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</TotalTime>
  <Words>10</Words>
  <Application>Microsoft Office PowerPoint</Application>
  <PresentationFormat>Panorámica</PresentationFormat>
  <Paragraphs>10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Valentino Galindo Ramos</dc:creator>
  <cp:lastModifiedBy>Cesar Valentino Galindo Ramos</cp:lastModifiedBy>
  <cp:revision>70</cp:revision>
  <dcterms:created xsi:type="dcterms:W3CDTF">2025-11-11T23:59:13Z</dcterms:created>
  <dcterms:modified xsi:type="dcterms:W3CDTF">2025-11-24T07:35:23Z</dcterms:modified>
</cp:coreProperties>
</file>